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1.wav" ContentType="audio/x-wav"/>
  <Override PartName="/ppt/media/media2.WAV" ContentType="audio/x-wav"/>
  <Override PartName="/ppt/media/media3.WAV" ContentType="audio/x-wav"/>
  <Override PartName="/ppt/media/media4.WAV" ContentType="audio/x-wav"/>
  <Override PartName="/ppt/media/media5.wav" ContentType="audio/x-wav"/>
  <Override PartName="/ppt/media/media6.wav" ContentType="audio/x-wav"/>
  <Override PartName="/ppt/media/audio11.wav" ContentType="audio/x-wav"/>
  <Override PartName="/ppt/notesSlides/notesSlide7.xml" ContentType="application/vnd.openxmlformats-officedocument.presentationml.notesSlide+xml"/>
  <Override PartName="/ppt/media/audio12.wav" ContentType="audio/x-wav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56"/>
  </p:notesMasterIdLst>
  <p:sldIdLst>
    <p:sldId id="256" r:id="rId2"/>
    <p:sldId id="318" r:id="rId3"/>
    <p:sldId id="285" r:id="rId4"/>
    <p:sldId id="286" r:id="rId5"/>
    <p:sldId id="302" r:id="rId6"/>
    <p:sldId id="284" r:id="rId7"/>
    <p:sldId id="269" r:id="rId8"/>
    <p:sldId id="287" r:id="rId9"/>
    <p:sldId id="288" r:id="rId10"/>
    <p:sldId id="290" r:id="rId11"/>
    <p:sldId id="291" r:id="rId12"/>
    <p:sldId id="257" r:id="rId13"/>
    <p:sldId id="258" r:id="rId14"/>
    <p:sldId id="304" r:id="rId15"/>
    <p:sldId id="303" r:id="rId16"/>
    <p:sldId id="292" r:id="rId17"/>
    <p:sldId id="259" r:id="rId18"/>
    <p:sldId id="260" r:id="rId19"/>
    <p:sldId id="293" r:id="rId20"/>
    <p:sldId id="262" r:id="rId21"/>
    <p:sldId id="294" r:id="rId22"/>
    <p:sldId id="295" r:id="rId23"/>
    <p:sldId id="265" r:id="rId24"/>
    <p:sldId id="313" r:id="rId25"/>
    <p:sldId id="309" r:id="rId26"/>
    <p:sldId id="263" r:id="rId27"/>
    <p:sldId id="319" r:id="rId28"/>
    <p:sldId id="296" r:id="rId29"/>
    <p:sldId id="300" r:id="rId30"/>
    <p:sldId id="314" r:id="rId31"/>
    <p:sldId id="310" r:id="rId32"/>
    <p:sldId id="317" r:id="rId33"/>
    <p:sldId id="266" r:id="rId34"/>
    <p:sldId id="315" r:id="rId35"/>
    <p:sldId id="316" r:id="rId36"/>
    <p:sldId id="270" r:id="rId37"/>
    <p:sldId id="267" r:id="rId38"/>
    <p:sldId id="273" r:id="rId39"/>
    <p:sldId id="275" r:id="rId40"/>
    <p:sldId id="274" r:id="rId41"/>
    <p:sldId id="297" r:id="rId42"/>
    <p:sldId id="298" r:id="rId43"/>
    <p:sldId id="299" r:id="rId44"/>
    <p:sldId id="301" r:id="rId45"/>
    <p:sldId id="279" r:id="rId46"/>
    <p:sldId id="280" r:id="rId47"/>
    <p:sldId id="281" r:id="rId48"/>
    <p:sldId id="282" r:id="rId49"/>
    <p:sldId id="283" r:id="rId50"/>
    <p:sldId id="305" r:id="rId51"/>
    <p:sldId id="311" r:id="rId52"/>
    <p:sldId id="307" r:id="rId53"/>
    <p:sldId id="312" r:id="rId54"/>
    <p:sldId id="268" r:id="rId55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ksjon" id="{3EED506E-E5D8-4123-8440-D37D1DC92328}">
          <p14:sldIdLst>
            <p14:sldId id="256"/>
            <p14:sldId id="318"/>
            <p14:sldId id="285"/>
            <p14:sldId id="286"/>
            <p14:sldId id="302"/>
            <p14:sldId id="284"/>
            <p14:sldId id="269"/>
            <p14:sldId id="287"/>
            <p14:sldId id="288"/>
          </p14:sldIdLst>
        </p14:section>
        <p14:section name="ASCII" id="{DB29A3F3-C3E7-4CF6-9277-9F1B6FD914A7}">
          <p14:sldIdLst>
            <p14:sldId id="290"/>
            <p14:sldId id="291"/>
            <p14:sldId id="257"/>
            <p14:sldId id="258"/>
            <p14:sldId id="304"/>
            <p14:sldId id="303"/>
          </p14:sldIdLst>
        </p14:section>
        <p14:section name="ISO 8859-1" id="{C4F2DD72-166E-4CFF-A617-2142E016937E}">
          <p14:sldIdLst>
            <p14:sldId id="292"/>
            <p14:sldId id="259"/>
            <p14:sldId id="260"/>
          </p14:sldIdLst>
        </p14:section>
        <p14:section name="UNICODE" id="{E46A497B-6F22-456D-A996-DD53F4D2CE9F}">
          <p14:sldIdLst>
            <p14:sldId id="293"/>
            <p14:sldId id="262"/>
            <p14:sldId id="294"/>
            <p14:sldId id="295"/>
            <p14:sldId id="265"/>
            <p14:sldId id="313"/>
            <p14:sldId id="309"/>
            <p14:sldId id="263"/>
            <p14:sldId id="319"/>
          </p14:sldIdLst>
        </p14:section>
        <p14:section name="Bilder og Lyd" id="{36B2B69E-0F8A-4AC5-9B4D-0E78AD228FE3}">
          <p14:sldIdLst>
            <p14:sldId id="296"/>
            <p14:sldId id="300"/>
            <p14:sldId id="314"/>
            <p14:sldId id="310"/>
          </p14:sldIdLst>
        </p14:section>
        <p14:section name="Bilder og Lyd" id="{F9D7E108-4441-4FE3-BA36-02AFFD974B83}">
          <p14:sldIdLst>
            <p14:sldId id="317"/>
            <p14:sldId id="266"/>
            <p14:sldId id="315"/>
            <p14:sldId id="316"/>
            <p14:sldId id="270"/>
            <p14:sldId id="267"/>
            <p14:sldId id="273"/>
            <p14:sldId id="275"/>
            <p14:sldId id="274"/>
            <p14:sldId id="297"/>
            <p14:sldId id="298"/>
            <p14:sldId id="299"/>
          </p14:sldIdLst>
        </p14:section>
        <p14:section name="Komprimering" id="{EFD50CAE-CEF5-4BDC-95E1-D34A0686F388}">
          <p14:sldIdLst>
            <p14:sldId id="301"/>
            <p14:sldId id="279"/>
            <p14:sldId id="280"/>
            <p14:sldId id="281"/>
            <p14:sldId id="282"/>
            <p14:sldId id="283"/>
            <p14:sldId id="305"/>
          </p14:sldIdLst>
        </p14:section>
        <p14:section name="Avslutning" id="{FDE5F7E1-DF68-48A1-A2C7-F20462EC9A50}">
          <p14:sldIdLst>
            <p14:sldId id="311"/>
            <p14:sldId id="307"/>
            <p14:sldId id="312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024"/>
    <a:srgbClr val="FFFA00"/>
    <a:srgbClr val="EF63EF"/>
    <a:srgbClr val="470747"/>
    <a:srgbClr val="4DE9F1"/>
    <a:srgbClr val="2626FF"/>
    <a:srgbClr val="162638"/>
    <a:srgbClr val="13103E"/>
    <a:srgbClr val="021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68B8F-8BD4-42B7-B650-C8614B2F9AA9}" type="datetimeFigureOut">
              <a:rPr lang="nb-NO" smtClean="0"/>
              <a:t>10.09.2018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1B464-80FA-455C-A7C2-F2CC4D5969D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8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B464-80FA-455C-A7C2-F2CC4D5969D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35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B414A-C92F-4121-8EF7-F3927ECE7DEF}" type="slidenum">
              <a:rPr lang="en-US"/>
              <a:pPr/>
              <a:t>12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68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0A630-2147-4B5A-A41C-178E6D9AA031}" type="slidenum">
              <a:rPr lang="en-US"/>
              <a:pPr/>
              <a:t>33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9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C33FF-74BC-4AAA-A84D-8A94E39EAA7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3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BDF529-CBDD-4B81-A43A-A49F3BE61D4F}" type="slidenum">
              <a:rPr lang="en-US"/>
              <a:pPr/>
              <a:t>37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672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927EA-35F5-435A-B2D7-C169D2A04E3B}" type="slidenum">
              <a:rPr lang="en-US"/>
              <a:pPr/>
              <a:t>38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86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0D601-4D3A-4D4C-BA90-0A220DB107EE}" type="slidenum">
              <a:rPr lang="en-US"/>
              <a:pPr/>
              <a:t>45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1801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C4DD3-22E8-4F1A-9DBA-6C2DFBB39B9F}" type="slidenum">
              <a:rPr lang="en-US"/>
              <a:pPr/>
              <a:t>54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113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731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1693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5785" y="1600200"/>
            <a:ext cx="4173415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5785" y="3848100"/>
            <a:ext cx="4173415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7700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05.09.2013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7700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601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731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1693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785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7700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05.09.2013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600" y="647700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930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63408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05.09.2013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094048-963A-4DDD-B1A1-9FB2654C82C8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80728"/>
            <a:ext cx="5111750" cy="51454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52735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05.09.2013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blistog@westerdals.no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94048-963A-4DDD-B1A1-9FB2654C82C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6632"/>
            <a:ext cx="82296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24744"/>
            <a:ext cx="82296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r>
              <a:rPr lang="nb-NO"/>
              <a:t>05.09.2013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2240" y="64770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tx1"/>
                </a:solidFill>
              </a:defRPr>
            </a:lvl1pPr>
          </a:lstStyle>
          <a:p>
            <a:fld id="{8F094048-963A-4DDD-B1A1-9FB2654C82C8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7312"/>
            <a:ext cx="611001" cy="620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home.nith.no/~blistog/TK1100/Ov02/Farger.jav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7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6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7.png"/><Relationship Id="rId4" Type="http://schemas.openxmlformats.org/officeDocument/2006/relationships/audio" Target="../media/audio4.wav"/><Relationship Id="rId9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../../../../fag0506/fag0405/fag0304/TK102/Oslo/forelesninger/Program%20Files/WINNT/Media/Bach's%20Brandenburg%20Concerto%20No.%203.RMI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..\fag0304\TK102\Oslo\Stavanger\forelesninger\Led%20Zeppelin%20-%20Whole%20Lotta%20Love.mp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microsoft.com/office/2007/relationships/media" Target="../media/media3.WAV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6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59.png"/><Relationship Id="rId5" Type="http://schemas.microsoft.com/office/2007/relationships/media" Target="../media/media4.WAV"/><Relationship Id="rId10" Type="http://schemas.openxmlformats.org/officeDocument/2006/relationships/image" Target="../media/image58.png"/><Relationship Id="rId4" Type="http://schemas.openxmlformats.org/officeDocument/2006/relationships/audio" Target="../media/media3.WAV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7" Type="http://schemas.openxmlformats.org/officeDocument/2006/relationships/image" Target="../media/image55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6.wav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p4ra.org/codecs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mathematical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78" y="1479640"/>
            <a:ext cx="4769765" cy="45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nb-NO" sz="7200" dirty="0"/>
              <a:t>TK1100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Tegnsett </a:t>
            </a:r>
            <a:br>
              <a:rPr lang="nb-NO" dirty="0"/>
            </a:br>
            <a:r>
              <a:rPr lang="nb-NO" dirty="0"/>
              <a:t>og </a:t>
            </a:r>
            <a:br>
              <a:rPr lang="nb-NO" dirty="0"/>
            </a:br>
            <a:r>
              <a:rPr lang="nb-NO" dirty="0"/>
              <a:t>(litt) om andre media</a:t>
            </a:r>
          </a:p>
        </p:txBody>
      </p:sp>
    </p:spTree>
    <p:extLst>
      <p:ext uri="{BB962C8B-B14F-4D97-AF65-F5344CB8AC3E}">
        <p14:creationId xmlns:p14="http://schemas.microsoft.com/office/powerpoint/2010/main" val="32746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20"/>
            <a:ext cx="9144000" cy="36402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78" y="4149080"/>
            <a:ext cx="4032448" cy="1866131"/>
          </a:xfrm>
        </p:spPr>
        <p:txBody>
          <a:bodyPr>
            <a:normAutofit fontScale="90000"/>
          </a:bodyPr>
          <a:lstStyle/>
          <a:p>
            <a:r>
              <a:rPr lang="nb-NO" sz="10700" dirty="0"/>
              <a:t>ASCII</a:t>
            </a:r>
            <a:endParaRPr lang="nb-NO" sz="9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16" y="3631246"/>
            <a:ext cx="4032448" cy="2738102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b-NO" sz="2400" b="1" dirty="0">
                <a:latin typeface="Courier New" pitchFamily="49" charset="0"/>
                <a:cs typeface="Courier New" pitchFamily="49" charset="0"/>
              </a:rPr>
              <a:t>7-bit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2400" b="1" dirty="0">
                <a:latin typeface="Courier New" pitchFamily="49" charset="0"/>
                <a:cs typeface="Courier New" pitchFamily="49" charset="0"/>
              </a:rPr>
              <a:t>32 kontroll-tegn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2400" b="1" dirty="0">
                <a:latin typeface="Courier New" pitchFamily="49" charset="0"/>
                <a:cs typeface="Courier New" pitchFamily="49" charset="0"/>
              </a:rPr>
              <a:t>95/96 alfa-</a:t>
            </a:r>
            <a:r>
              <a:rPr lang="nb-NO" sz="2400" b="1" dirty="0" err="1">
                <a:latin typeface="Courier New" pitchFamily="49" charset="0"/>
                <a:cs typeface="Courier New" pitchFamily="49" charset="0"/>
              </a:rPr>
              <a:t>nummeriske</a:t>
            </a:r>
            <a:r>
              <a:rPr lang="nb-NO" sz="2400" b="1" dirty="0">
                <a:latin typeface="Courier New" pitchFamily="49" charset="0"/>
                <a:cs typeface="Courier New" pitchFamily="49" charset="0"/>
              </a:rPr>
              <a:t> tegn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2400" b="1" dirty="0">
                <a:latin typeface="Courier New" pitchFamily="49" charset="0"/>
                <a:cs typeface="Courier New" pitchFamily="49" charset="0"/>
              </a:rPr>
              <a:t>Inntil 2007 (?) mest brukt på web!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9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Binær Kode -&gt; Kodetabell -&gt; </a:t>
            </a:r>
            <a:r>
              <a:rPr lang="nb-NO" dirty="0" err="1"/>
              <a:t>Glyf</a:t>
            </a:r>
            <a:endParaRPr lang="nb-NO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24744"/>
            <a:ext cx="4690864" cy="5256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sz="5200" b="1" dirty="0" err="1"/>
              <a:t>Glyf</a:t>
            </a:r>
            <a:endParaRPr lang="nb-NO" sz="5200" b="1" dirty="0"/>
          </a:p>
          <a:p>
            <a:pPr lvl="1"/>
            <a:r>
              <a:rPr lang="nb-NO" dirty="0"/>
              <a:t>Det du ser på skjermen </a:t>
            </a:r>
            <a:r>
              <a:rPr lang="nb-NO" i="1" dirty="0"/>
              <a:t>er</a:t>
            </a:r>
            <a:r>
              <a:rPr lang="nb-NO" dirty="0"/>
              <a:t> ikke en ASCII-</a:t>
            </a:r>
            <a:r>
              <a:rPr lang="nb-NO" dirty="0" err="1"/>
              <a:t>character</a:t>
            </a:r>
            <a:endParaRPr lang="nb-NO" dirty="0"/>
          </a:p>
          <a:p>
            <a:pPr lvl="1"/>
            <a:r>
              <a:rPr lang="nb-NO" dirty="0"/>
              <a:t>Det er et skjerm</a:t>
            </a:r>
            <a:r>
              <a:rPr lang="nb-NO" b="1" dirty="0"/>
              <a:t>bilde</a:t>
            </a:r>
            <a:r>
              <a:rPr lang="nb-NO" dirty="0"/>
              <a:t> som bestemmes av kodetabellen</a:t>
            </a:r>
          </a:p>
          <a:p>
            <a:pPr lvl="1"/>
            <a:r>
              <a:rPr lang="nb-NO" dirty="0"/>
              <a:t>Betegnelse på et slikt skjermbilde er </a:t>
            </a:r>
            <a:r>
              <a:rPr lang="nb-NO" b="1" dirty="0" err="1">
                <a:solidFill>
                  <a:srgbClr val="FF0000"/>
                </a:solidFill>
              </a:rPr>
              <a:t>glyf</a:t>
            </a:r>
            <a:endParaRPr lang="nb-NO" dirty="0"/>
          </a:p>
          <a:p>
            <a:pPr lvl="1"/>
            <a:r>
              <a:rPr lang="nb-NO" dirty="0"/>
              <a:t>Hvordan den </a:t>
            </a:r>
            <a:r>
              <a:rPr lang="nb-NO" i="1" dirty="0"/>
              <a:t>ser ut</a:t>
            </a:r>
            <a:r>
              <a:rPr lang="nb-NO" dirty="0"/>
              <a:t> bestemmes av </a:t>
            </a:r>
            <a:r>
              <a:rPr lang="nb-NO" b="1" dirty="0"/>
              <a:t>font-tabellen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11</a:t>
            </a:fld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5795412" y="986825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b="1" dirty="0">
                <a:latin typeface="Courier New" pitchFamily="49" charset="0"/>
                <a:cs typeface="Courier New" pitchFamily="49" charset="0"/>
              </a:rPr>
              <a:t>0100 0001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724127" y="1694711"/>
            <a:ext cx="3022092" cy="1845558"/>
            <a:chOff x="5724127" y="1694711"/>
            <a:chExt cx="3022092" cy="1845558"/>
          </a:xfrm>
        </p:grpSpPr>
        <p:sp>
          <p:nvSpPr>
            <p:cNvPr id="10" name="Down Arrow 9"/>
            <p:cNvSpPr/>
            <p:nvPr/>
          </p:nvSpPr>
          <p:spPr>
            <a:xfrm>
              <a:off x="6939416" y="1694711"/>
              <a:ext cx="541223" cy="58825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724127" y="2282969"/>
              <a:ext cx="3022092" cy="1257300"/>
              <a:chOff x="5724127" y="2282969"/>
              <a:chExt cx="3022092" cy="1257300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4127" y="2282969"/>
                <a:ext cx="1485900" cy="1257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72739" y="2492896"/>
                <a:ext cx="14734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800" dirty="0">
                    <a:latin typeface="Courier New" pitchFamily="49" charset="0"/>
                    <a:cs typeface="Courier New" pitchFamily="49" charset="0"/>
                  </a:rPr>
                  <a:t>ASCII-</a:t>
                </a:r>
                <a:br>
                  <a:rPr lang="nb-NO" sz="2800" dirty="0">
                    <a:latin typeface="Courier New" pitchFamily="49" charset="0"/>
                    <a:cs typeface="Courier New" pitchFamily="49" charset="0"/>
                  </a:rPr>
                </a:br>
                <a:r>
                  <a:rPr lang="nb-NO" sz="2800" dirty="0">
                    <a:latin typeface="Courier New" pitchFamily="49" charset="0"/>
                    <a:cs typeface="Courier New" pitchFamily="49" charset="0"/>
                  </a:rPr>
                  <a:t>tabell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76766" y="3540269"/>
            <a:ext cx="4567234" cy="1674108"/>
            <a:chOff x="4576766" y="3540269"/>
            <a:chExt cx="4567234" cy="1674108"/>
          </a:xfrm>
        </p:grpSpPr>
        <p:sp>
          <p:nvSpPr>
            <p:cNvPr id="15" name="Down Arrow 14"/>
            <p:cNvSpPr/>
            <p:nvPr/>
          </p:nvSpPr>
          <p:spPr>
            <a:xfrm>
              <a:off x="6939415" y="3540269"/>
              <a:ext cx="541223" cy="58825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576766" y="4128527"/>
              <a:ext cx="4567234" cy="1085850"/>
              <a:chOff x="4576766" y="4128527"/>
              <a:chExt cx="4567234" cy="1085850"/>
            </a:xfrm>
          </p:grpSpPr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6766" y="4128527"/>
                <a:ext cx="1847850" cy="1085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477886" y="4209787"/>
                <a:ext cx="26661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>
                    <a:latin typeface="Courier New" pitchFamily="49" charset="0"/>
                    <a:cs typeface="Courier New" pitchFamily="49" charset="0"/>
                  </a:rPr>
                  <a:t>Font-</a:t>
                </a:r>
              </a:p>
              <a:p>
                <a:r>
                  <a:rPr lang="nb-NO" dirty="0">
                    <a:latin typeface="Courier New" pitchFamily="49" charset="0"/>
                    <a:cs typeface="Courier New" pitchFamily="49" charset="0"/>
                  </a:rPr>
                  <a:t>Definisjonene</a:t>
                </a:r>
              </a:p>
              <a:p>
                <a:r>
                  <a:rPr lang="nb-NO" dirty="0">
                    <a:latin typeface="Courier New" pitchFamily="49" charset="0"/>
                    <a:cs typeface="Courier New" pitchFamily="49" charset="0"/>
                  </a:rPr>
                  <a:t>(Operativsystemet)</a:t>
                </a:r>
              </a:p>
            </p:txBody>
          </p:sp>
        </p:grpSp>
      </p:grpSp>
      <p:sp>
        <p:nvSpPr>
          <p:cNvPr id="19" name="Down Arrow 18"/>
          <p:cNvSpPr/>
          <p:nvPr/>
        </p:nvSpPr>
        <p:spPr>
          <a:xfrm>
            <a:off x="6939414" y="5133117"/>
            <a:ext cx="541223" cy="58825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0" name="Group 19"/>
          <p:cNvGrpSpPr/>
          <p:nvPr/>
        </p:nvGrpSpPr>
        <p:grpSpPr>
          <a:xfrm>
            <a:off x="6477886" y="5721375"/>
            <a:ext cx="1794395" cy="830997"/>
            <a:chOff x="6477886" y="5721375"/>
            <a:chExt cx="1794395" cy="830997"/>
          </a:xfrm>
        </p:grpSpPr>
        <p:sp>
          <p:nvSpPr>
            <p:cNvPr id="17" name="TextBox 16"/>
            <p:cNvSpPr txBox="1"/>
            <p:nvPr/>
          </p:nvSpPr>
          <p:spPr>
            <a:xfrm>
              <a:off x="6477886" y="572137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dirty="0">
                  <a:latin typeface="Courier New" pitchFamily="49" charset="0"/>
                  <a:cs typeface="Courier New" pitchFamily="49" charset="0"/>
                </a:rPr>
                <a:t>A</a:t>
              </a:r>
              <a:endParaRPr lang="nb-NO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41230" y="598370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A-</a:t>
              </a:r>
              <a:r>
                <a:rPr lang="nb-NO" dirty="0" err="1"/>
                <a:t>glyfen</a:t>
              </a:r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39072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 vol="78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78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9" grpId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ASCII (7 bit)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D4F587AE-A94D-4467-9363-299F14A07E3B}" type="slidenum">
              <a:rPr lang="en-US"/>
              <a:pPr/>
              <a:t>12</a:t>
            </a:fld>
            <a:endParaRPr lang="en-US"/>
          </a:p>
        </p:txBody>
      </p:sp>
      <p:pic>
        <p:nvPicPr>
          <p:cNvPr id="1740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434" y="332656"/>
            <a:ext cx="9135481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432048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ASCII – </a:t>
            </a:r>
            <a:r>
              <a:rPr lang="nb-NO" b="1" dirty="0"/>
              <a:t>struktur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06116"/>
            <a:ext cx="8229600" cy="5256584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0x00-0x1F</a:t>
            </a:r>
            <a:r>
              <a:rPr lang="nb-NO" dirty="0"/>
              <a:t>: De 32 første kodene er </a:t>
            </a:r>
            <a:r>
              <a:rPr lang="nb-NO" b="1" dirty="0"/>
              <a:t>kontrolltegn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0x07 er f.eks. </a:t>
            </a:r>
            <a:r>
              <a:rPr lang="nb-NO" dirty="0" err="1"/>
              <a:t>beep</a:t>
            </a:r>
            <a:r>
              <a:rPr lang="nb-NO" dirty="0"/>
              <a:t> i </a:t>
            </a:r>
            <a:r>
              <a:rPr lang="nb-NO" dirty="0" err="1"/>
              <a:t>høytaler</a:t>
            </a:r>
            <a:endParaRPr lang="nb-NO" dirty="0"/>
          </a:p>
          <a:p>
            <a:pPr lvl="1"/>
            <a:r>
              <a:rPr lang="nb-NO" dirty="0"/>
              <a:t>Linjeskift er </a:t>
            </a:r>
          </a:p>
          <a:p>
            <a:pPr lvl="2"/>
            <a:r>
              <a:rPr lang="nb-NO" dirty="0"/>
              <a:t>i </a:t>
            </a:r>
            <a:r>
              <a:rPr lang="nb-NO" dirty="0">
                <a:solidFill>
                  <a:schemeClr val="tx2"/>
                </a:solidFill>
              </a:rPr>
              <a:t>Windows</a:t>
            </a:r>
            <a:r>
              <a:rPr lang="nb-NO" dirty="0"/>
              <a:t> </a:t>
            </a:r>
            <a:r>
              <a:rPr lang="nb-NO" dirty="0" err="1"/>
              <a:t>CarrigeReturn</a:t>
            </a:r>
            <a:r>
              <a:rPr lang="nb-NO" dirty="0"/>
              <a:t> (0x0D) </a:t>
            </a:r>
            <a:r>
              <a:rPr lang="nb-NO" b="1" dirty="0"/>
              <a:t>OG</a:t>
            </a:r>
            <a:r>
              <a:rPr lang="nb-NO" dirty="0"/>
              <a:t> </a:t>
            </a:r>
            <a:r>
              <a:rPr lang="nb-NO" dirty="0" err="1"/>
              <a:t>LineFeed</a:t>
            </a:r>
            <a:r>
              <a:rPr lang="nb-NO" dirty="0"/>
              <a:t> 0x0A), </a:t>
            </a:r>
          </a:p>
          <a:p>
            <a:pPr lvl="2"/>
            <a:r>
              <a:rPr lang="nb-NO" dirty="0"/>
              <a:t>i </a:t>
            </a:r>
            <a:r>
              <a:rPr lang="nb-NO" dirty="0">
                <a:solidFill>
                  <a:schemeClr val="tx2"/>
                </a:solidFill>
              </a:rPr>
              <a:t>Unix/Linux</a:t>
            </a:r>
            <a:r>
              <a:rPr lang="nb-NO" dirty="0"/>
              <a:t> og </a:t>
            </a:r>
            <a:r>
              <a:rPr lang="nb-NO" dirty="0">
                <a:solidFill>
                  <a:schemeClr val="tx2"/>
                </a:solidFill>
              </a:rPr>
              <a:t>OSX</a:t>
            </a:r>
            <a:r>
              <a:rPr lang="nb-NO" dirty="0"/>
              <a:t> bare </a:t>
            </a:r>
            <a:r>
              <a:rPr lang="nb-NO" dirty="0" err="1"/>
              <a:t>LineFeed</a:t>
            </a:r>
            <a:r>
              <a:rPr lang="nb-NO" dirty="0"/>
              <a:t> (0x0A)</a:t>
            </a:r>
          </a:p>
          <a:p>
            <a:pPr lvl="1"/>
            <a:r>
              <a:rPr lang="nb-NO" dirty="0"/>
              <a:t>Mellomrom-tegnet er </a:t>
            </a:r>
            <a:r>
              <a:rPr lang="nb-NO" b="1" dirty="0"/>
              <a:t>0x20</a:t>
            </a:r>
          </a:p>
          <a:p>
            <a:pPr lvl="2"/>
            <a:r>
              <a:rPr lang="nb-NO" dirty="0"/>
              <a:t>Noensinne sett </a:t>
            </a:r>
            <a:r>
              <a:rPr lang="nb-NO" b="1" dirty="0"/>
              <a:t>%</a:t>
            </a:r>
            <a:r>
              <a:rPr lang="nb-NO" dirty="0"/>
              <a:t>20 e.l. i en URL?</a:t>
            </a:r>
          </a:p>
          <a:p>
            <a:r>
              <a:rPr lang="nb-NO" dirty="0"/>
              <a:t>Tallene </a:t>
            </a:r>
            <a:r>
              <a:rPr lang="nb-NO" dirty="0">
                <a:solidFill>
                  <a:srgbClr val="FF0000"/>
                </a:solidFill>
              </a:rPr>
              <a:t>kodes</a:t>
            </a:r>
            <a:r>
              <a:rPr lang="nb-NO" dirty="0"/>
              <a:t> med: </a:t>
            </a:r>
            <a:r>
              <a:rPr lang="nb-NO" b="1" dirty="0"/>
              <a:t>0x30-0x39</a:t>
            </a:r>
          </a:p>
          <a:p>
            <a:pPr lvl="1"/>
            <a:r>
              <a:rPr lang="nb-NO" dirty="0"/>
              <a:t>Binærtallet  </a:t>
            </a:r>
            <a:r>
              <a:rPr lang="nb-NO" b="1" dirty="0"/>
              <a:t>0000 0000 </a:t>
            </a:r>
            <a:r>
              <a:rPr lang="nb-NO" dirty="0"/>
              <a:t>har ASCII-kode </a:t>
            </a:r>
            <a:r>
              <a:rPr lang="nb-NO" b="1" dirty="0"/>
              <a:t>0011 0000</a:t>
            </a:r>
          </a:p>
          <a:p>
            <a:r>
              <a:rPr lang="nb-NO" dirty="0"/>
              <a:t>”A” er </a:t>
            </a:r>
            <a:r>
              <a:rPr lang="nb-NO" b="1" dirty="0"/>
              <a:t>0x41</a:t>
            </a:r>
            <a:r>
              <a:rPr lang="nb-NO" dirty="0"/>
              <a:t> -&gt; 	01</a:t>
            </a:r>
            <a:r>
              <a:rPr lang="nb-NO" b="1" dirty="0"/>
              <a:t>0</a:t>
            </a:r>
            <a:r>
              <a:rPr lang="nb-NO" dirty="0"/>
              <a:t>0 0001 </a:t>
            </a:r>
            <a:br>
              <a:rPr lang="nb-NO" dirty="0"/>
            </a:br>
            <a:r>
              <a:rPr lang="nb-NO" dirty="0"/>
              <a:t>”a” er </a:t>
            </a:r>
            <a:r>
              <a:rPr lang="nb-NO" b="1" dirty="0"/>
              <a:t>0x61</a:t>
            </a:r>
            <a:r>
              <a:rPr lang="nb-NO" dirty="0"/>
              <a:t> -&gt;  	01</a:t>
            </a:r>
            <a:r>
              <a:rPr lang="nb-NO" b="1" dirty="0">
                <a:solidFill>
                  <a:srgbClr val="FF0000"/>
                </a:solidFill>
              </a:rPr>
              <a:t>1</a:t>
            </a:r>
            <a:r>
              <a:rPr lang="nb-NO" dirty="0"/>
              <a:t>0 0001</a:t>
            </a:r>
          </a:p>
          <a:p>
            <a:pPr lvl="1"/>
            <a:r>
              <a:rPr lang="nb-NO" dirty="0"/>
              <a:t>En enkelt bit forskjell mellom store og små bokstaver</a:t>
            </a:r>
          </a:p>
          <a:p>
            <a:pPr lvl="1"/>
            <a:r>
              <a:rPr lang="nb-NO" dirty="0"/>
              <a:t>Numerisk sorteres dermed alle de store foran de små bokstavene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 rot="1521746">
            <a:off x="6900640" y="464598"/>
            <a:ext cx="2311959" cy="634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nb-NO" sz="4800" dirty="0">
                <a:solidFill>
                  <a:srgbClr val="FF0000"/>
                </a:solidFill>
              </a:rPr>
              <a:t>PUGG!!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16" y="3035757"/>
            <a:ext cx="3066184" cy="7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11111E-6 -7.40741E-7 L -0.22049 0.36759 " pathEditMode="relative" rAng="0" ptsTypes="AA">
                                      <p:cBhvr>
                                        <p:cTn id="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8380"/>
                                    </p:animMotion>
                                    <p:animRot by="1500000">
                                      <p:cBhvr>
                                        <p:cTn id="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" grpId="1" uiExpand="1" build="p"/>
      <p:bldP spid="7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ANSI ESC-sekvenser og konsoll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1584176"/>
          </a:xfrm>
        </p:spPr>
        <p:txBody>
          <a:bodyPr>
            <a:normAutofit fontScale="92500"/>
          </a:bodyPr>
          <a:lstStyle/>
          <a:p>
            <a:r>
              <a:rPr lang="nb-NO" dirty="0"/>
              <a:t>Windows </a:t>
            </a:r>
            <a:r>
              <a:rPr lang="nb-NO" dirty="0" err="1"/>
              <a:t>konsollet</a:t>
            </a:r>
            <a:r>
              <a:rPr lang="nb-NO" dirty="0"/>
              <a:t> (CMD.EXE) er det eneste som ikke støtter ANSI-</a:t>
            </a:r>
            <a:r>
              <a:rPr lang="nb-NO" dirty="0" err="1"/>
              <a:t>escape</a:t>
            </a:r>
            <a:r>
              <a:rPr lang="nb-NO" dirty="0"/>
              <a:t> sekvenser for å posisjonere og bruke farger.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14</a:t>
            </a:fld>
            <a:endParaRPr lang="nb-NO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4432548" cy="198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17032"/>
            <a:ext cx="3865612" cy="2441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07012" y="2818913"/>
            <a:ext cx="3108027" cy="1626186"/>
            <a:chOff x="4507012" y="2818913"/>
            <a:chExt cx="3108027" cy="1626186"/>
          </a:xfrm>
        </p:grpSpPr>
        <p:sp>
          <p:nvSpPr>
            <p:cNvPr id="7" name="Bent Arrow 6"/>
            <p:cNvSpPr/>
            <p:nvPr/>
          </p:nvSpPr>
          <p:spPr>
            <a:xfrm rot="5400000">
              <a:off x="5199075" y="2296902"/>
              <a:ext cx="1456134" cy="2840260"/>
            </a:xfrm>
            <a:prstGeom prst="bentArrow">
              <a:avLst>
                <a:gd name="adj1" fmla="val 25000"/>
                <a:gd name="adj2" fmla="val 21693"/>
                <a:gd name="adj3" fmla="val 25000"/>
                <a:gd name="adj4" fmla="val 430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818913"/>
              <a:ext cx="246697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19419" y="4445098"/>
            <a:ext cx="4740613" cy="193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I Linux og OSX er de derimot fremdeles støttet og brukt.</a:t>
            </a:r>
          </a:p>
        </p:txBody>
      </p:sp>
    </p:spTree>
    <p:extLst>
      <p:ext uri="{BB962C8B-B14F-4D97-AF65-F5344CB8AC3E}">
        <p14:creationId xmlns:p14="http://schemas.microsoft.com/office/powerpoint/2010/main" val="5804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ASCII: Styrker og svakheter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8024" y="1124744"/>
            <a:ext cx="4038600" cy="5073427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Støtter bare «amerikansk» alfabet!</a:t>
            </a:r>
          </a:p>
          <a:p>
            <a:r>
              <a:rPr lang="nb-NO" dirty="0"/>
              <a:t>Alternative </a:t>
            </a:r>
            <a:r>
              <a:rPr lang="nb-NO" dirty="0" err="1"/>
              <a:t>nasjonsspesfikke</a:t>
            </a:r>
            <a:r>
              <a:rPr lang="nb-NO" dirty="0"/>
              <a:t> kodetabeller (og fonter..) ble dermed nødvendige.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/>
              <a:t>I HTML løste man dette med egne koder for «særnorske bokstaver»</a:t>
            </a:r>
          </a:p>
          <a:p>
            <a:pPr lvl="1"/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AElig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nb-NO" dirty="0"/>
              <a:t>er Æ, mens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aelig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nb-NO" dirty="0"/>
              <a:t>er æ</a:t>
            </a:r>
          </a:p>
          <a:p>
            <a:pPr lvl="1"/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Oslash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nb-NO" dirty="0"/>
              <a:t>er Ø, mens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oslash</a:t>
            </a:r>
            <a:r>
              <a:rPr lang="nb-NO" dirty="0"/>
              <a:t>; er ø</a:t>
            </a:r>
          </a:p>
          <a:p>
            <a:pPr lvl="1"/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Aring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nb-NO" dirty="0"/>
              <a:t>er Å, mens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aring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nb-NO" dirty="0"/>
              <a:t> er å.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23528" y="1124745"/>
            <a:ext cx="4038600" cy="2448272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Hvert tegn er alltid 1 byte</a:t>
            </a:r>
          </a:p>
          <a:p>
            <a:endParaRPr lang="nb-NO" dirty="0"/>
          </a:p>
          <a:p>
            <a:r>
              <a:rPr lang="nb-NO" dirty="0"/>
              <a:t>Aldri noe problem med Big/Little </a:t>
            </a:r>
            <a:r>
              <a:rPr lang="nb-NO" dirty="0" err="1"/>
              <a:t>Endian</a:t>
            </a:r>
            <a:endParaRPr lang="nb-NO" dirty="0"/>
          </a:p>
          <a:p>
            <a:endParaRPr lang="nb-NO" dirty="0"/>
          </a:p>
          <a:p>
            <a:r>
              <a:rPr lang="nb-NO" dirty="0"/>
              <a:t>Enkelt å flytte på = </a:t>
            </a:r>
            <a:r>
              <a:rPr lang="nb-NO" dirty="0" err="1">
                <a:solidFill>
                  <a:srgbClr val="0070C0"/>
                </a:solidFill>
              </a:rPr>
              <a:t>interoperabelt</a:t>
            </a:r>
            <a:endParaRPr lang="nb-NO" dirty="0">
              <a:solidFill>
                <a:srgbClr val="0070C0"/>
              </a:solidFill>
            </a:endParaRPr>
          </a:p>
          <a:p>
            <a:endParaRPr lang="nb-NO" dirty="0">
              <a:solidFill>
                <a:srgbClr val="0070C0"/>
              </a:solidFill>
            </a:endParaRPr>
          </a:p>
          <a:p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15</a:t>
            </a:fld>
            <a:endParaRPr lang="nb-NO"/>
          </a:p>
        </p:txBody>
      </p:sp>
      <p:sp>
        <p:nvSpPr>
          <p:cNvPr id="8" name="TextBox 7"/>
          <p:cNvSpPr txBox="1"/>
          <p:nvPr/>
        </p:nvSpPr>
        <p:spPr>
          <a:xfrm rot="2155525">
            <a:off x="190123" y="4774605"/>
            <a:ext cx="430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>
                <a:solidFill>
                  <a:srgbClr val="0070C0"/>
                </a:solidFill>
              </a:rPr>
              <a:t>INTEROPERABELT</a:t>
            </a:r>
          </a:p>
        </p:txBody>
      </p:sp>
    </p:spTree>
    <p:extLst>
      <p:ext uri="{BB962C8B-B14F-4D97-AF65-F5344CB8AC3E}">
        <p14:creationId xmlns:p14="http://schemas.microsoft.com/office/powerpoint/2010/main" val="41528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3568" y="1484784"/>
            <a:ext cx="7772400" cy="1362075"/>
          </a:xfrm>
        </p:spPr>
        <p:txBody>
          <a:bodyPr>
            <a:noAutofit/>
          </a:bodyPr>
          <a:lstStyle/>
          <a:p>
            <a:r>
              <a:rPr lang="nb-NO" sz="5400" dirty="0">
                <a:latin typeface="Courier New" pitchFamily="49" charset="0"/>
                <a:cs typeface="Courier New" pitchFamily="49" charset="0"/>
              </a:rPr>
              <a:t>Windows 1252</a:t>
            </a:r>
            <a:br>
              <a:rPr lang="nb-NO" sz="5400" dirty="0">
                <a:latin typeface="Courier New" pitchFamily="49" charset="0"/>
                <a:cs typeface="Courier New" pitchFamily="49" charset="0"/>
              </a:rPr>
            </a:br>
            <a:r>
              <a:rPr lang="nb-NO" sz="5400" dirty="0">
                <a:latin typeface="Courier New" pitchFamily="49" charset="0"/>
                <a:cs typeface="Courier New" pitchFamily="49" charset="0"/>
              </a:rPr>
              <a:t>ISO 8859-1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3568" y="3725825"/>
            <a:ext cx="7772400" cy="187220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«Europeiske tegn» manglet i ASCII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Beholdt ASCII og utvidet til 8 bit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Mange forskjellige løsninger på 1980-tallet (Code </a:t>
            </a:r>
            <a:r>
              <a:rPr lang="nb-NO" dirty="0" err="1"/>
              <a:t>tables</a:t>
            </a:r>
            <a:r>
              <a:rPr lang="nb-NO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Standarden for Vesteuropeiske skulle være ISO 8859-1 (Latin-1)</a:t>
            </a:r>
          </a:p>
          <a:p>
            <a:pPr marL="342900" indent="-34290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16</a:t>
            </a:fld>
            <a:endParaRPr lang="nb-NO"/>
          </a:p>
        </p:txBody>
      </p:sp>
      <p:sp>
        <p:nvSpPr>
          <p:cNvPr id="2" name="TextBox 1"/>
          <p:cNvSpPr txBox="1"/>
          <p:nvPr/>
        </p:nvSpPr>
        <p:spPr>
          <a:xfrm>
            <a:off x="7328349" y="-13151"/>
            <a:ext cx="12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0070C0"/>
                </a:solidFill>
              </a:rPr>
              <a:t>Æ e i A æ!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2851" y="268464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35B024"/>
                </a:solidFill>
              </a:rPr>
              <a:t>Æ e i A æ å!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3625" y="5595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C000"/>
                </a:solidFill>
              </a:rPr>
              <a:t>Øøøhhh</a:t>
            </a:r>
            <a:r>
              <a:rPr lang="nb-NO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984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ISO 8859-1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937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Windows 1252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84"/>
            <a:ext cx="9068518" cy="684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5914292" y="5013176"/>
            <a:ext cx="889955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ounded Rectangle 9"/>
          <p:cNvSpPr/>
          <p:nvPr/>
        </p:nvSpPr>
        <p:spPr>
          <a:xfrm>
            <a:off x="6963924" y="3210027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ounded Rectangle 10"/>
          <p:cNvSpPr/>
          <p:nvPr/>
        </p:nvSpPr>
        <p:spPr>
          <a:xfrm>
            <a:off x="8028385" y="2838228"/>
            <a:ext cx="360040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ounded Rectangle 11"/>
          <p:cNvSpPr/>
          <p:nvPr/>
        </p:nvSpPr>
        <p:spPr>
          <a:xfrm>
            <a:off x="6941233" y="2858517"/>
            <a:ext cx="367072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ounded Rectangle 12"/>
          <p:cNvSpPr/>
          <p:nvPr/>
        </p:nvSpPr>
        <p:spPr>
          <a:xfrm>
            <a:off x="8032883" y="3217813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ounded Rectangle 13"/>
          <p:cNvSpPr/>
          <p:nvPr/>
        </p:nvSpPr>
        <p:spPr>
          <a:xfrm>
            <a:off x="8532440" y="3933056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ounded Rectangle 14"/>
          <p:cNvSpPr/>
          <p:nvPr/>
        </p:nvSpPr>
        <p:spPr>
          <a:xfrm>
            <a:off x="7524328" y="3933056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32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24744"/>
            <a:ext cx="7772400" cy="1362075"/>
          </a:xfrm>
        </p:spPr>
        <p:txBody>
          <a:bodyPr>
            <a:noAutofit/>
          </a:bodyPr>
          <a:lstStyle/>
          <a:p>
            <a:r>
              <a:rPr lang="nb-NO" sz="19900" dirty="0">
                <a:latin typeface="Freestyle Script" pitchFamily="66" charset="0"/>
              </a:rPr>
              <a:t>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3789040"/>
            <a:ext cx="7772400" cy="20162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Forsøk på å løse tegn-problemet en gang for alle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Definerer bare </a:t>
            </a:r>
            <a:r>
              <a:rPr lang="nb-NO" dirty="0">
                <a:solidFill>
                  <a:schemeClr val="tx2"/>
                </a:solidFill>
              </a:rPr>
              <a:t>kode-punkter</a:t>
            </a:r>
            <a:r>
              <a:rPr lang="nb-NO" dirty="0"/>
              <a:t>, ikke </a:t>
            </a:r>
            <a:r>
              <a:rPr lang="nb-NO" dirty="0">
                <a:solidFill>
                  <a:schemeClr val="tx2"/>
                </a:solidFill>
              </a:rPr>
              <a:t>hvordan</a:t>
            </a:r>
            <a:r>
              <a:rPr lang="nb-NO" dirty="0"/>
              <a:t> de skal kodes binært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21 bit </a:t>
            </a:r>
            <a:r>
              <a:rPr lang="nb-NO" dirty="0" err="1"/>
              <a:t>kodepunkt</a:t>
            </a:r>
            <a:endParaRPr lang="nb-NO" dirty="0"/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Faktisk </a:t>
            </a:r>
            <a:r>
              <a:rPr lang="nb-NO" dirty="0">
                <a:solidFill>
                  <a:schemeClr val="tx2"/>
                </a:solidFill>
              </a:rPr>
              <a:t>binær kode </a:t>
            </a:r>
            <a:r>
              <a:rPr lang="nb-NO" dirty="0"/>
              <a:t>bestemmes av </a:t>
            </a:r>
            <a:r>
              <a:rPr lang="nb-NO" dirty="0">
                <a:solidFill>
                  <a:schemeClr val="tx2"/>
                </a:solidFill>
              </a:rPr>
              <a:t>Transformasjonsformat</a:t>
            </a:r>
            <a:r>
              <a:rPr lang="nb-NO" dirty="0"/>
              <a:t>et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UTF-32, UTF-16, </a:t>
            </a:r>
            <a:r>
              <a:rPr lang="nb-NO" b="1" dirty="0">
                <a:solidFill>
                  <a:schemeClr val="tx1"/>
                </a:solidFill>
              </a:rPr>
              <a:t>UTF-8</a:t>
            </a:r>
            <a:r>
              <a:rPr lang="nb-NO" dirty="0">
                <a:solidFill>
                  <a:schemeClr val="tx1"/>
                </a:solidFill>
              </a:rPr>
              <a:t>, UCS-2, UTF-7 m.fl.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Kodepunkter noteres typisk </a:t>
            </a:r>
            <a:r>
              <a:rPr lang="nb-NO" dirty="0" err="1"/>
              <a:t>hexadesimalt</a:t>
            </a:r>
            <a:r>
              <a:rPr lang="nb-NO" dirty="0"/>
              <a:t>, med U+ som </a:t>
            </a:r>
            <a:r>
              <a:rPr lang="nb-NO" dirty="0" err="1"/>
              <a:t>prefix</a:t>
            </a:r>
            <a:endParaRPr lang="nb-NO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U+0041 er kodepunktet for 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3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Det finnes 10 typer mennesker i verden,</a:t>
            </a:r>
          </a:p>
          <a:p>
            <a:pPr marL="0" indent="0">
              <a:buNone/>
            </a:pPr>
            <a:r>
              <a:rPr lang="nb-NO" dirty="0"/>
              <a:t>de som kan binært og de som ikke kan det.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198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Unicode STANDARDEN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Er ikke et tegnsett, men definerer koder for elementer som kan være med (”</a:t>
            </a:r>
            <a:r>
              <a:rPr lang="nb-NO" dirty="0" err="1">
                <a:solidFill>
                  <a:srgbClr val="FF0000"/>
                </a:solidFill>
              </a:rPr>
              <a:t>codespace</a:t>
            </a:r>
            <a:r>
              <a:rPr lang="nb-NO" dirty="0"/>
              <a:t>”).</a:t>
            </a:r>
          </a:p>
          <a:p>
            <a:r>
              <a:rPr lang="nb-NO" dirty="0"/>
              <a:t>Sier ikke noe om HVORDAN disse tegnene skal kodes binært.</a:t>
            </a:r>
          </a:p>
          <a:p>
            <a:pPr lvl="1"/>
            <a:r>
              <a:rPr lang="nb-NO" dirty="0"/>
              <a:t>Flere muligheter: UTF-32 (hele), UTF-16 (deler), UTF-8 (hele+), Windows-1252 (litt), ISO-8859-1 (litt)</a:t>
            </a:r>
          </a:p>
          <a:p>
            <a:r>
              <a:rPr lang="nb-NO" dirty="0"/>
              <a:t>Kodene U+0000 til U+007F er lik ASCII (7bit)</a:t>
            </a:r>
          </a:p>
          <a:p>
            <a:r>
              <a:rPr lang="nb-NO" dirty="0"/>
              <a:t>Kodene U+0080 til U+00FF er lik ISO 8859-1</a:t>
            </a:r>
          </a:p>
          <a:p>
            <a:r>
              <a:rPr lang="nb-NO" dirty="0"/>
              <a:t>Inkludere alle kjente tegn + </a:t>
            </a:r>
            <a:r>
              <a:rPr lang="nb-NO" dirty="0" err="1"/>
              <a:t>Tengwar</a:t>
            </a:r>
            <a:r>
              <a:rPr lang="nb-NO" dirty="0"/>
              <a:t> o.l.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0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3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UNICODE Struktur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384376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Bruker (foreløpig) </a:t>
            </a:r>
            <a:r>
              <a:rPr lang="nb-NO" b="1" dirty="0"/>
              <a:t>21 bit</a:t>
            </a:r>
            <a:r>
              <a:rPr lang="nb-NO" dirty="0"/>
              <a:t> til kodepunkter</a:t>
            </a:r>
          </a:p>
          <a:p>
            <a:r>
              <a:rPr lang="nb-NO" dirty="0"/>
              <a:t>Delt i 17 plan på 65536 kodepunkter i hvert</a:t>
            </a:r>
          </a:p>
          <a:p>
            <a:pPr lvl="1"/>
            <a:r>
              <a:rPr lang="nb-NO" dirty="0"/>
              <a:t>Plan 0: Basic </a:t>
            </a:r>
            <a:r>
              <a:rPr lang="nb-NO" dirty="0" err="1"/>
              <a:t>Multilingual</a:t>
            </a:r>
            <a:r>
              <a:rPr lang="nb-NO" dirty="0"/>
              <a:t> Plane (BMP)</a:t>
            </a:r>
          </a:p>
          <a:p>
            <a:pPr lvl="2"/>
            <a:r>
              <a:rPr lang="nb-NO" dirty="0"/>
              <a:t>Alle tegn vi støter på i «vanlige» språk</a:t>
            </a:r>
          </a:p>
          <a:p>
            <a:pPr lvl="1"/>
            <a:r>
              <a:rPr lang="nb-NO" dirty="0"/>
              <a:t>Plan 1: SMP</a:t>
            </a:r>
          </a:p>
          <a:p>
            <a:pPr lvl="2"/>
            <a:r>
              <a:rPr lang="nb-NO" dirty="0"/>
              <a:t>Historiske språk (</a:t>
            </a:r>
            <a:r>
              <a:rPr lang="nb-NO" dirty="0" err="1"/>
              <a:t>f.eks</a:t>
            </a:r>
            <a:r>
              <a:rPr lang="nb-NO" dirty="0"/>
              <a:t> hieroglyfer), musikk (noter), </a:t>
            </a:r>
            <a:r>
              <a:rPr lang="nb-NO" dirty="0" err="1"/>
              <a:t>emotikoner</a:t>
            </a:r>
            <a:r>
              <a:rPr lang="nb-NO" dirty="0"/>
              <a:t> </a:t>
            </a:r>
            <a:r>
              <a:rPr lang="nb-NO" dirty="0">
                <a:sym typeface="Wingdings" pitchFamily="2" charset="2"/>
              </a:rPr>
              <a:t>, spillkort</a:t>
            </a:r>
            <a:r>
              <a:rPr lang="nb-NO" dirty="0"/>
              <a:t> mm</a:t>
            </a:r>
          </a:p>
          <a:p>
            <a:pPr lvl="1"/>
            <a:r>
              <a:rPr lang="nb-NO" dirty="0"/>
              <a:t>Plan 2: «Uvanlige» kinesiske tegn</a:t>
            </a:r>
          </a:p>
          <a:p>
            <a:pPr lvl="1"/>
            <a:r>
              <a:rPr lang="nb-NO" dirty="0"/>
              <a:t>Plan 14: Spesialtegn for </a:t>
            </a:r>
            <a:r>
              <a:rPr lang="nb-NO" dirty="0" err="1"/>
              <a:t>taging</a:t>
            </a:r>
            <a:r>
              <a:rPr lang="nb-NO" dirty="0"/>
              <a:t> av språk o.l. </a:t>
            </a:r>
          </a:p>
          <a:p>
            <a:pPr lvl="1"/>
            <a:r>
              <a:rPr lang="nb-NO" dirty="0"/>
              <a:t>Plan 15-16: Privat bruk</a:t>
            </a:r>
          </a:p>
          <a:p>
            <a:pPr lvl="2"/>
            <a:r>
              <a:rPr lang="nb-NO" dirty="0"/>
              <a:t>Firmalogoer o.l. kan </a:t>
            </a:r>
            <a:r>
              <a:rPr lang="nb-NO" dirty="0" err="1"/>
              <a:t>registereres</a:t>
            </a:r>
            <a:r>
              <a:rPr lang="nb-NO" dirty="0"/>
              <a:t> 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21</a:t>
            </a:fld>
            <a:endParaRPr lang="nb-N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5" y="980728"/>
            <a:ext cx="8856983" cy="198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Kodepunkter </a:t>
            </a:r>
            <a:r>
              <a:rPr lang="nb-NO"/>
              <a:t>og transformasjoner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08640" cy="5472608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Hvordan kodepunktene faktisk skal kodes er opp til bruker.</a:t>
            </a:r>
          </a:p>
          <a:p>
            <a:r>
              <a:rPr lang="nb-NO" dirty="0"/>
              <a:t>Mest brukt er UTF-8 og UCS-2 (subset av UTF-16)</a:t>
            </a:r>
          </a:p>
          <a:p>
            <a:endParaRPr lang="nb-NO" dirty="0"/>
          </a:p>
          <a:p>
            <a:r>
              <a:rPr lang="nb-NO" b="1" dirty="0">
                <a:solidFill>
                  <a:srgbClr val="FF0000"/>
                </a:solidFill>
              </a:rPr>
              <a:t>UTF-16</a:t>
            </a:r>
          </a:p>
          <a:p>
            <a:pPr lvl="1"/>
            <a:r>
              <a:rPr lang="nb-NO" dirty="0"/>
              <a:t>Blir for alle («våre vestlige») praktiske formål lik Unicode kodepunktet</a:t>
            </a:r>
          </a:p>
          <a:p>
            <a:pPr lvl="1"/>
            <a:r>
              <a:rPr lang="nb-NO" dirty="0"/>
              <a:t>UCS-2 er alltid to byte (brukes primært på Windows)</a:t>
            </a:r>
          </a:p>
          <a:p>
            <a:pPr lvl="1"/>
            <a:r>
              <a:rPr lang="nb-NO" i="1" dirty="0"/>
              <a:t>UTF-16 kan</a:t>
            </a:r>
            <a:r>
              <a:rPr lang="nb-NO" dirty="0"/>
              <a:t> være mer enn to byte, er det stort sett ikke</a:t>
            </a:r>
          </a:p>
          <a:p>
            <a:pPr lvl="1"/>
            <a:r>
              <a:rPr lang="nb-NO" dirty="0"/>
              <a:t>Kodingsformatet for </a:t>
            </a:r>
            <a:r>
              <a:rPr lang="nb-NO" dirty="0" err="1"/>
              <a:t>String</a:t>
            </a:r>
            <a:r>
              <a:rPr lang="nb-NO" dirty="0"/>
              <a:t> i Java</a:t>
            </a:r>
          </a:p>
          <a:p>
            <a:r>
              <a:rPr lang="nb-NO" b="1" dirty="0">
                <a:solidFill>
                  <a:srgbClr val="FF0000"/>
                </a:solidFill>
              </a:rPr>
              <a:t>UTF-8</a:t>
            </a:r>
          </a:p>
          <a:p>
            <a:pPr lvl="1"/>
            <a:r>
              <a:rPr lang="nb-NO" dirty="0"/>
              <a:t>U+0000 – U+007F er som i ASCII</a:t>
            </a:r>
          </a:p>
          <a:p>
            <a:pPr lvl="1"/>
            <a:r>
              <a:rPr lang="nb-NO" dirty="0"/>
              <a:t>Der etter benyttes to (eller flere) byte til å kode et tegn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54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UTF-8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675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08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Exempel</a:t>
            </a:r>
            <a:r>
              <a:rPr lang="nb-NO" dirty="0"/>
              <a:t> «Å» i 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Tegnet «</a:t>
            </a:r>
            <a:r>
              <a:rPr lang="nb-NO" b="1" dirty="0"/>
              <a:t>Å</a:t>
            </a:r>
            <a:r>
              <a:rPr lang="nb-NO" dirty="0"/>
              <a:t>» har Unicode-punkt: U+</a:t>
            </a:r>
            <a:r>
              <a:rPr lang="nb-NO" b="1" dirty="0"/>
              <a:t>00</a:t>
            </a:r>
            <a:r>
              <a:rPr lang="nb-NO" b="1" dirty="0">
                <a:solidFill>
                  <a:srgbClr val="FF0000"/>
                </a:solidFill>
              </a:rPr>
              <a:t>C</a:t>
            </a:r>
            <a:r>
              <a:rPr lang="nb-NO" b="1" dirty="0">
                <a:solidFill>
                  <a:srgbClr val="35B024"/>
                </a:solidFill>
              </a:rPr>
              <a:t>5</a:t>
            </a:r>
          </a:p>
          <a:p>
            <a:r>
              <a:rPr lang="nb-NO" dirty="0"/>
              <a:t>Binært: 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0000 0000 </a:t>
            </a:r>
            <a:r>
              <a:rPr lang="nb-NO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4000" b="1" dirty="0">
                <a:solidFill>
                  <a:srgbClr val="35B0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</a:p>
          <a:p>
            <a:r>
              <a:rPr lang="nb-NO" dirty="0"/>
              <a:t>I UTF-8 må vi da legge dette inn i </a:t>
            </a:r>
            <a:r>
              <a:rPr lang="nb-NO" b="1" dirty="0"/>
              <a:t>to byte:</a:t>
            </a:r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r>
              <a:rPr lang="nb-NO" b="1" dirty="0"/>
              <a:t>UTF-8</a:t>
            </a:r>
            <a:r>
              <a:rPr lang="nb-NO" dirty="0"/>
              <a:t> koding av U+00C5 er </a:t>
            </a:r>
            <a:r>
              <a:rPr lang="nb-NO" b="1" dirty="0"/>
              <a:t>C385</a:t>
            </a:r>
            <a:r>
              <a:rPr lang="nb-NO" dirty="0"/>
              <a:t> …</a:t>
            </a:r>
            <a:endParaRPr lang="nb-NO" b="1" dirty="0"/>
          </a:p>
          <a:p>
            <a:endParaRPr lang="nb-NO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24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5004048" y="371703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xx </a:t>
            </a:r>
            <a:r>
              <a:rPr lang="nb-NO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371703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b-NO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43711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0 00</a:t>
            </a:r>
            <a:r>
              <a:rPr lang="nb-NO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9480" y="4437111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b-NO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4400" b="1" dirty="0">
                <a:solidFill>
                  <a:srgbClr val="35B0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5656" y="3114301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Mest signifikante (</a:t>
            </a:r>
            <a:r>
              <a:rPr lang="nb-NO" b="1" dirty="0"/>
              <a:t>MSB</a:t>
            </a:r>
            <a:r>
              <a:rPr lang="nb-NO" dirty="0"/>
              <a:t>)</a:t>
            </a:r>
            <a:br>
              <a:rPr lang="nb-NO" dirty="0"/>
            </a:br>
            <a:r>
              <a:rPr lang="nb-NO" dirty="0"/>
              <a:t>starter med </a:t>
            </a:r>
            <a:r>
              <a:rPr lang="nb-NO" b="1" dirty="0"/>
              <a:t>110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48064" y="3114466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Minst signifikante (</a:t>
            </a:r>
            <a:r>
              <a:rPr lang="nb-NO" b="1" dirty="0"/>
              <a:t>LSB</a:t>
            </a:r>
            <a:r>
              <a:rPr lang="nb-NO" dirty="0"/>
              <a:t>)</a:t>
            </a:r>
            <a:br>
              <a:rPr lang="nb-NO" dirty="0"/>
            </a:br>
            <a:r>
              <a:rPr lang="nb-NO" dirty="0"/>
              <a:t>starter med </a:t>
            </a:r>
            <a:r>
              <a:rPr lang="nb-NO" b="1" dirty="0"/>
              <a:t>10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760" y="4867719"/>
            <a:ext cx="1368153" cy="708165"/>
            <a:chOff x="2411760" y="4867719"/>
            <a:chExt cx="1368153" cy="708165"/>
          </a:xfrm>
        </p:grpSpPr>
        <p:sp>
          <p:nvSpPr>
            <p:cNvPr id="14" name="Right Brace 13"/>
            <p:cNvSpPr/>
            <p:nvPr/>
          </p:nvSpPr>
          <p:spPr>
            <a:xfrm rot="16200000" flipH="1">
              <a:off x="2950379" y="4329100"/>
              <a:ext cx="290915" cy="1368153"/>
            </a:xfrm>
            <a:prstGeom prst="rightBrace">
              <a:avLst/>
            </a:prstGeom>
            <a:ln w="412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92381" y="520655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«</a:t>
              </a:r>
              <a:r>
                <a:rPr lang="nb-NO" dirty="0" err="1"/>
                <a:t>Padding</a:t>
              </a:r>
              <a:r>
                <a:rPr lang="nb-NO" dirty="0"/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7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4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nb-NO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yte </a:t>
            </a:r>
            <a:r>
              <a:rPr lang="nb-NO" sz="4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nb-NO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rder </a:t>
            </a:r>
            <a:r>
              <a:rPr lang="nb-NO" sz="4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b-NO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Siden ett tegn kan kodes med mer enn en byte kan problem med </a:t>
            </a:r>
            <a:r>
              <a:rPr lang="nb-NO" i="1" dirty="0" err="1"/>
              <a:t>Endian</a:t>
            </a:r>
            <a:r>
              <a:rPr lang="nb-NO" dirty="0" err="1"/>
              <a:t>ess</a:t>
            </a:r>
            <a:r>
              <a:rPr lang="nb-NO" dirty="0"/>
              <a:t> oppstå</a:t>
            </a:r>
          </a:p>
          <a:p>
            <a:r>
              <a:rPr lang="nb-NO" dirty="0"/>
              <a:t>Unicode-standarden innførte derfor </a:t>
            </a:r>
            <a:r>
              <a:rPr lang="nb-NO" b="1" dirty="0">
                <a:solidFill>
                  <a:srgbClr val="FF0000"/>
                </a:solidFill>
              </a:rPr>
              <a:t>BOM</a:t>
            </a:r>
          </a:p>
          <a:p>
            <a:pPr lvl="1"/>
            <a:r>
              <a:rPr lang="nb-NO" dirty="0"/>
              <a:t>Kode på starten av filen som viser hva slags rekkefølge byte legges inn i.</a:t>
            </a:r>
          </a:p>
          <a:p>
            <a:pPr lvl="1"/>
            <a:r>
              <a:rPr lang="nb-NO" dirty="0"/>
              <a:t>Mange moderne tekst-editorer legger automatisk inn BOM</a:t>
            </a:r>
          </a:p>
          <a:p>
            <a:r>
              <a:rPr lang="nb-NO" dirty="0"/>
              <a:t>UTF-16 BOM: </a:t>
            </a:r>
            <a:r>
              <a:rPr lang="nb-NO" dirty="0">
                <a:solidFill>
                  <a:srgbClr val="2626FF"/>
                </a:solidFill>
              </a:rPr>
              <a:t>U+FEFF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Little </a:t>
            </a:r>
            <a:r>
              <a:rPr lang="nb-NO" dirty="0" err="1">
                <a:solidFill>
                  <a:srgbClr val="FF0000"/>
                </a:solidFill>
              </a:rPr>
              <a:t>Endian</a:t>
            </a:r>
            <a:r>
              <a:rPr lang="nb-NO" dirty="0">
                <a:solidFill>
                  <a:srgbClr val="FF0000"/>
                </a:solidFill>
              </a:rPr>
              <a:t> (UTF-16LE)</a:t>
            </a:r>
            <a:r>
              <a:rPr lang="nb-NO" dirty="0"/>
              <a:t>: 0xFF fulgt av 0xFE (</a:t>
            </a:r>
            <a:r>
              <a:rPr lang="nb-NO" b="1" dirty="0" err="1"/>
              <a:t>þÿ</a:t>
            </a:r>
            <a:r>
              <a:rPr lang="nb-NO" dirty="0"/>
              <a:t>)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Big </a:t>
            </a:r>
            <a:r>
              <a:rPr lang="nb-NO" dirty="0" err="1">
                <a:solidFill>
                  <a:srgbClr val="FF0000"/>
                </a:solidFill>
              </a:rPr>
              <a:t>Endian</a:t>
            </a:r>
            <a:r>
              <a:rPr lang="nb-NO" dirty="0">
                <a:solidFill>
                  <a:srgbClr val="FF0000"/>
                </a:solidFill>
              </a:rPr>
              <a:t> (UTF-16BE)</a:t>
            </a:r>
            <a:r>
              <a:rPr lang="nb-NO" dirty="0"/>
              <a:t>: 0xFE fulgt av 0xFF (</a:t>
            </a:r>
            <a:r>
              <a:rPr lang="nb-NO" b="1" dirty="0" err="1"/>
              <a:t>ÿþ</a:t>
            </a:r>
            <a:r>
              <a:rPr lang="nb-NO" dirty="0"/>
              <a:t>)</a:t>
            </a:r>
          </a:p>
          <a:p>
            <a:r>
              <a:rPr lang="nb-NO" dirty="0"/>
              <a:t>UTF-8 BOM: </a:t>
            </a:r>
            <a:r>
              <a:rPr lang="nb-NO" dirty="0">
                <a:solidFill>
                  <a:srgbClr val="2626FF"/>
                </a:solidFill>
              </a:rPr>
              <a:t>U+FEFF</a:t>
            </a:r>
          </a:p>
          <a:p>
            <a:pPr lvl="1"/>
            <a:r>
              <a:rPr lang="nb-NO" dirty="0"/>
              <a:t>Blir da 0xEF 0xBB 0xBF (</a:t>
            </a:r>
            <a:r>
              <a:rPr lang="nb-NO" b="1" dirty="0"/>
              <a:t>ï»¿ </a:t>
            </a:r>
            <a:r>
              <a:rPr lang="nb-NO" dirty="0"/>
              <a:t>som ISO-8859-1)</a:t>
            </a:r>
          </a:p>
          <a:p>
            <a:pPr lvl="1"/>
            <a:r>
              <a:rPr lang="nb-NO" dirty="0"/>
              <a:t>Leder lett til problemer, er ikke krevet av standarden og trengs egentlig ikke da innledende bits identifiserer plassering entydig.</a:t>
            </a:r>
          </a:p>
          <a:p>
            <a:pPr lvl="1"/>
            <a:r>
              <a:rPr lang="nb-NO" dirty="0"/>
              <a:t>Java støtter ikke BOM i UTF-8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7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Experiment i Word (Windows)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24744"/>
            <a:ext cx="775293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291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type.wav"/>
          </p:stSnd>
        </p:sndAc>
      </p:transition>
    </mc:Choice>
    <mc:Fallback xmlns="">
      <p:transition spd="slow">
        <p:fade/>
        <p:sndAc>
          <p:stSnd>
            <p:snd r:embed="rId4" name="typ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Windows programmering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Alle Windows C APIer som omhandler tekst har 2 versjoner; A og W</a:t>
            </a:r>
          </a:p>
          <a:p>
            <a:r>
              <a:rPr lang="nb-NO" dirty="0"/>
              <a:t>CreateFileA() dokumentert som ANSI</a:t>
            </a:r>
          </a:p>
          <a:p>
            <a:pPr lvl="1"/>
            <a:r>
              <a:rPr lang="nb-NO" dirty="0"/>
              <a:t>Støtter i utgangspunktet 1252 ASCII, men erfaring tilsier at å bruke annet enn 7-bit ASCII er å be om trøbbel</a:t>
            </a:r>
          </a:p>
          <a:p>
            <a:r>
              <a:rPr lang="nb-NO" dirty="0"/>
              <a:t>CreateFileW() dokumentert som Unicode</a:t>
            </a:r>
          </a:p>
          <a:p>
            <a:pPr lvl="1"/>
            <a:r>
              <a:rPr lang="nb-NO" dirty="0"/>
              <a:t>Er egentlig UCS-2, vil alltid være 2 byte, lagres som W_CHAR i usermode (16 bit), og UNICODE_STRING i kernelmode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pPr/>
              <a:t>27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479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 rot="20642160">
            <a:off x="251520" y="1124744"/>
            <a:ext cx="8640960" cy="2226171"/>
          </a:xfrm>
        </p:spPr>
        <p:txBody>
          <a:bodyPr>
            <a:noAutofit/>
          </a:bodyPr>
          <a:lstStyle/>
          <a:p>
            <a:r>
              <a:rPr lang="nb-NO" sz="11500" dirty="0">
                <a:latin typeface="Bernard MT Condensed" panose="02050806060905020404" pitchFamily="18" charset="0"/>
              </a:rPr>
              <a:t>Bilder og lyd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55576" y="3573016"/>
            <a:ext cx="7772400" cy="282654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Kan kun bli en smakebit i dag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Bilder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Finnes flere hundre ulike formater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skiller mellom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nb-NO" dirty="0" err="1">
                <a:solidFill>
                  <a:srgbClr val="2626FF"/>
                </a:solidFill>
              </a:rPr>
              <a:t>bitmap</a:t>
            </a:r>
            <a:r>
              <a:rPr lang="nb-NO" dirty="0">
                <a:solidFill>
                  <a:schemeClr val="tx1"/>
                </a:solidFill>
              </a:rPr>
              <a:t>/raster og </a:t>
            </a:r>
            <a:r>
              <a:rPr lang="nb-NO" dirty="0">
                <a:solidFill>
                  <a:srgbClr val="2626FF"/>
                </a:solidFill>
              </a:rPr>
              <a:t>vektor</a:t>
            </a:r>
            <a:r>
              <a:rPr lang="nb-NO" dirty="0">
                <a:solidFill>
                  <a:schemeClr val="tx1"/>
                </a:solidFill>
              </a:rPr>
              <a:t> formater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nb-NO" dirty="0">
                <a:solidFill>
                  <a:srgbClr val="2626FF"/>
                </a:solidFill>
              </a:rPr>
              <a:t>Komprimering</a:t>
            </a:r>
            <a:r>
              <a:rPr lang="nb-NO" dirty="0">
                <a:solidFill>
                  <a:schemeClr val="tx1"/>
                </a:solidFill>
              </a:rPr>
              <a:t>: tapsfri eller ikke?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Lyd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Må samples for å digitaliseres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nb-NO" dirty="0">
                <a:solidFill>
                  <a:srgbClr val="2626FF"/>
                </a:solidFill>
              </a:rPr>
              <a:t>Nyquist</a:t>
            </a:r>
            <a:r>
              <a:rPr lang="nb-NO" dirty="0">
                <a:solidFill>
                  <a:schemeClr val="tx1"/>
                </a:solidFill>
              </a:rPr>
              <a:t>s </a:t>
            </a:r>
            <a:r>
              <a:rPr lang="nb-NO" dirty="0" err="1">
                <a:solidFill>
                  <a:schemeClr val="tx1"/>
                </a:solidFill>
              </a:rPr>
              <a:t>samplingteorm</a:t>
            </a:r>
            <a:endParaRPr lang="nb-NO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Film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nb-NO" dirty="0"/>
              <a:t>Container-format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28</a:t>
            </a:fld>
            <a:endParaRPr lang="nb-NO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2587062"/>
            <a:ext cx="3995936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56 1.11111E-6 C 0.14896 1.11111E-6 0.2283 0.08588 0.2283 0.19167 C 0.2283 0.29745 0.14896 0.38356 0.05156 0.38356 C -0.04583 0.38356 -0.125 0.29745 -0.125 0.19167 C -0.125 0.08588 -0.04583 1.11111E-6 0.05156 1.11111E-6 Z " pathEditMode="relative" rAng="0" ptsTypes="fffff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6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FILFORMATER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24744"/>
            <a:ext cx="4906888" cy="5256584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En fil er (vanligvis) en </a:t>
            </a:r>
            <a:r>
              <a:rPr lang="nb-NO" dirty="0">
                <a:solidFill>
                  <a:srgbClr val="FF0000"/>
                </a:solidFill>
              </a:rPr>
              <a:t>bitstrøm</a:t>
            </a:r>
            <a:r>
              <a:rPr lang="nb-NO" dirty="0"/>
              <a:t> som har blitt gitt et </a:t>
            </a:r>
            <a:r>
              <a:rPr lang="nb-NO" dirty="0">
                <a:solidFill>
                  <a:srgbClr val="FF0000"/>
                </a:solidFill>
              </a:rPr>
              <a:t>navn</a:t>
            </a:r>
          </a:p>
          <a:p>
            <a:r>
              <a:rPr lang="nb-NO" dirty="0"/>
              <a:t>De aller fleste filformater består av 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 err="1"/>
              <a:t>meta</a:t>
            </a:r>
            <a:r>
              <a:rPr lang="nb-NO" dirty="0"/>
              <a:t>-data og 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data</a:t>
            </a:r>
          </a:p>
          <a:p>
            <a:r>
              <a:rPr lang="nb-NO" dirty="0"/>
              <a:t>Metadata beskriver hvordan filen skal behandles av programmet som skal bruke filen</a:t>
            </a:r>
          </a:p>
          <a:p>
            <a:r>
              <a:rPr lang="nb-NO" dirty="0"/>
              <a:t>Metadata ligger vanligvis i en </a:t>
            </a:r>
            <a:r>
              <a:rPr lang="nb-NO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29</a:t>
            </a:fld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5724128" y="1268760"/>
            <a:ext cx="324036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Header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beskriver dataene i filen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0799" y="1915091"/>
            <a:ext cx="3233689" cy="34163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BODY</a:t>
            </a:r>
          </a:p>
          <a:p>
            <a:pPr marL="285750" indent="-285750">
              <a:buFont typeface="Arial" charset="0"/>
              <a:buChar char="•"/>
            </a:pPr>
            <a:r>
              <a:rPr lang="nb-NO" dirty="0"/>
              <a:t>Data vi skal bruke til noe</a:t>
            </a:r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  <a:p>
            <a:pPr marL="285750" indent="-285750">
              <a:buFont typeface="Arial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27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SIST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/>
              <a:t>Posisjontallsystemer</a:t>
            </a:r>
            <a:endParaRPr lang="nb-NO" dirty="0"/>
          </a:p>
          <a:p>
            <a:pPr lvl="1"/>
            <a:r>
              <a:rPr lang="nb-NO" dirty="0"/>
              <a:t>Basis, potens av basis</a:t>
            </a:r>
          </a:p>
          <a:p>
            <a:pPr lvl="1"/>
            <a:r>
              <a:rPr lang="nb-NO" dirty="0"/>
              <a:t>Konvertering</a:t>
            </a:r>
          </a:p>
          <a:p>
            <a:r>
              <a:rPr lang="nb-NO" dirty="0"/>
              <a:t>(Primitive) </a:t>
            </a:r>
            <a:r>
              <a:rPr lang="nb-NO" dirty="0">
                <a:solidFill>
                  <a:srgbClr val="FF0000"/>
                </a:solidFill>
              </a:rPr>
              <a:t>datatyper</a:t>
            </a:r>
          </a:p>
          <a:p>
            <a:pPr lvl="1"/>
            <a:r>
              <a:rPr lang="nb-NO" dirty="0"/>
              <a:t>Heltall, (flyttall)</a:t>
            </a:r>
          </a:p>
          <a:p>
            <a:pPr lvl="1"/>
            <a:r>
              <a:rPr lang="nb-NO" dirty="0"/>
              <a:t>Binærtall og toerkomplement</a:t>
            </a:r>
          </a:p>
          <a:p>
            <a:pPr lvl="1"/>
            <a:r>
              <a:rPr lang="nb-NO" dirty="0"/>
              <a:t>Addisjon</a:t>
            </a:r>
          </a:p>
          <a:p>
            <a:pPr lvl="2"/>
            <a:r>
              <a:rPr lang="nb-NO" dirty="0"/>
              <a:t>Det </a:t>
            </a:r>
            <a:r>
              <a:rPr lang="nb-NO" dirty="0" err="1"/>
              <a:t>CPUen</a:t>
            </a:r>
            <a:r>
              <a:rPr lang="nb-NO" dirty="0"/>
              <a:t> bruker</a:t>
            </a:r>
          </a:p>
          <a:p>
            <a:pPr lvl="1"/>
            <a:r>
              <a:rPr lang="nb-NO" dirty="0" err="1"/>
              <a:t>Hexadesimale</a:t>
            </a:r>
            <a:r>
              <a:rPr lang="nb-NO" dirty="0"/>
              <a:t> tall </a:t>
            </a:r>
          </a:p>
          <a:p>
            <a:pPr lvl="2"/>
            <a:r>
              <a:rPr lang="nb-NO" dirty="0"/>
              <a:t>Notasjon</a:t>
            </a:r>
          </a:p>
          <a:p>
            <a:pPr lvl="1"/>
            <a:r>
              <a:rPr lang="nb-NO" dirty="0"/>
              <a:t>Flyttall</a:t>
            </a:r>
          </a:p>
          <a:p>
            <a:pPr lvl="2"/>
            <a:r>
              <a:rPr lang="nb-NO" dirty="0"/>
              <a:t>Kodesystem, ikke «tallsystem»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1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«Magic </a:t>
            </a:r>
            <a:r>
              <a:rPr lang="nb-NO" dirty="0" err="1"/>
              <a:t>Number</a:t>
            </a:r>
            <a:r>
              <a:rPr lang="nb-NO" dirty="0"/>
              <a:t>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3"/>
            <a:ext cx="8219256" cy="5350157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Mange filformater starter med et «magisk tall» som fungerer som ID for filformatet</a:t>
            </a:r>
          </a:p>
          <a:p>
            <a:pPr lvl="1"/>
            <a:r>
              <a:rPr lang="nb-NO" dirty="0">
                <a:solidFill>
                  <a:srgbClr val="2626FF"/>
                </a:solidFill>
              </a:rPr>
              <a:t>Windows</a:t>
            </a:r>
            <a:r>
              <a:rPr lang="nb-NO" dirty="0"/>
              <a:t> bruker også fil-endelser som IDer og legger dem inn i </a:t>
            </a:r>
            <a:r>
              <a:rPr lang="nb-NO" dirty="0" err="1"/>
              <a:t>Registry</a:t>
            </a:r>
            <a:r>
              <a:rPr lang="nb-NO" dirty="0"/>
              <a:t> med info om hvilket program som åpner dem.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endParaRPr lang="nb-NO" dirty="0"/>
          </a:p>
          <a:p>
            <a:pPr lvl="1"/>
            <a:r>
              <a:rPr lang="nb-NO" dirty="0">
                <a:solidFill>
                  <a:srgbClr val="2626FF"/>
                </a:solidFill>
              </a:rPr>
              <a:t>OSX</a:t>
            </a:r>
            <a:r>
              <a:rPr lang="nb-NO" dirty="0"/>
              <a:t> bruker et mer «distribuert» system</a:t>
            </a:r>
          </a:p>
          <a:p>
            <a:pPr lvl="2"/>
            <a:r>
              <a:rPr lang="nb-NO" dirty="0" err="1"/>
              <a:t>plister</a:t>
            </a:r>
            <a:r>
              <a:rPr lang="nb-NO" dirty="0"/>
              <a:t> som kan endres med (bl.a.) </a:t>
            </a:r>
            <a:r>
              <a:rPr lang="nb-NO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</a:t>
            </a:r>
            <a:r>
              <a:rPr lang="nb-NO" dirty="0"/>
              <a:t> kommandoen</a:t>
            </a:r>
          </a:p>
          <a:p>
            <a:r>
              <a:rPr lang="nb-NO" dirty="0"/>
              <a:t>Noen </a:t>
            </a:r>
            <a:r>
              <a:rPr lang="nb-NO" dirty="0" err="1"/>
              <a:t>exempler</a:t>
            </a:r>
            <a:r>
              <a:rPr lang="nb-NO" dirty="0"/>
              <a:t> på magiske tall i filformat</a:t>
            </a:r>
          </a:p>
          <a:p>
            <a:pPr lvl="1"/>
            <a:r>
              <a:rPr lang="nb-NO" dirty="0"/>
              <a:t>Java </a:t>
            </a:r>
            <a:r>
              <a:rPr lang="nb-NO" b="1" dirty="0"/>
              <a:t>.</a:t>
            </a:r>
            <a:r>
              <a:rPr lang="nb-NO" b="1" dirty="0" err="1"/>
              <a:t>class</a:t>
            </a:r>
            <a:r>
              <a:rPr lang="nb-NO" b="1" dirty="0"/>
              <a:t> </a:t>
            </a:r>
            <a:r>
              <a:rPr lang="nb-NO" dirty="0"/>
              <a:t>filer:</a:t>
            </a:r>
          </a:p>
          <a:p>
            <a:pPr lvl="1"/>
            <a:r>
              <a:rPr lang="nb-NO" dirty="0"/>
              <a:t>Windows PE </a:t>
            </a:r>
            <a:r>
              <a:rPr lang="nb-NO" b="1" dirty="0"/>
              <a:t>.exe</a:t>
            </a:r>
            <a:r>
              <a:rPr lang="nb-NO" dirty="0"/>
              <a:t> filer:</a:t>
            </a:r>
          </a:p>
          <a:p>
            <a:pPr lvl="1"/>
            <a:r>
              <a:rPr lang="nb-NO" dirty="0"/>
              <a:t>Adobes PDF filer:</a:t>
            </a:r>
          </a:p>
          <a:p>
            <a:pPr lvl="1"/>
            <a:r>
              <a:rPr lang="nb-NO" dirty="0"/>
              <a:t>MS Office (gammelt):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30</a:t>
            </a:fld>
            <a:endParaRPr lang="nb-NO"/>
          </a:p>
        </p:txBody>
      </p:sp>
      <p:grpSp>
        <p:nvGrpSpPr>
          <p:cNvPr id="8" name="Group 7"/>
          <p:cNvGrpSpPr/>
          <p:nvPr/>
        </p:nvGrpSpPr>
        <p:grpSpPr>
          <a:xfrm>
            <a:off x="4252616" y="5950629"/>
            <a:ext cx="1907744" cy="447675"/>
            <a:chOff x="4252616" y="5950629"/>
            <a:chExt cx="1907744" cy="44767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616" y="5950629"/>
              <a:ext cx="122872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210" y="5950629"/>
              <a:ext cx="4381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770" y="5501559"/>
            <a:ext cx="452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72000" y="4996734"/>
            <a:ext cx="1455010" cy="504825"/>
            <a:chOff x="4572000" y="4996734"/>
            <a:chExt cx="1455010" cy="504825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5044359"/>
              <a:ext cx="10001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210" y="4996734"/>
              <a:ext cx="30480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48" y="4725144"/>
            <a:ext cx="4429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3923929" y="4925168"/>
            <a:ext cx="929224" cy="2155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ounded Rectangle 16"/>
          <p:cNvSpPr/>
          <p:nvPr/>
        </p:nvSpPr>
        <p:spPr>
          <a:xfrm>
            <a:off x="4607450" y="6174466"/>
            <a:ext cx="929224" cy="2155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ounded Rectangle 17"/>
          <p:cNvSpPr/>
          <p:nvPr/>
        </p:nvSpPr>
        <p:spPr>
          <a:xfrm>
            <a:off x="7628900" y="5675129"/>
            <a:ext cx="464612" cy="2155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ounded Rectangle 18"/>
          <p:cNvSpPr/>
          <p:nvPr/>
        </p:nvSpPr>
        <p:spPr>
          <a:xfrm>
            <a:off x="5722210" y="5285978"/>
            <a:ext cx="304800" cy="2155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9" name="Group 8"/>
          <p:cNvGrpSpPr/>
          <p:nvPr/>
        </p:nvGrpSpPr>
        <p:grpSpPr>
          <a:xfrm>
            <a:off x="2843808" y="2420888"/>
            <a:ext cx="6210300" cy="1117476"/>
            <a:chOff x="2843808" y="2420888"/>
            <a:chExt cx="6210300" cy="111747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509664"/>
              <a:ext cx="6210300" cy="102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8058744" y="2916223"/>
              <a:ext cx="689719" cy="2155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95464" y="2420888"/>
              <a:ext cx="519824" cy="2994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80663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Binære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-filer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Text</a:t>
            </a:r>
            <a:r>
              <a:rPr lang="nb-NO" dirty="0">
                <a:solidFill>
                  <a:srgbClr val="FF0000"/>
                </a:solidFill>
              </a:rPr>
              <a:t>-filer </a:t>
            </a:r>
            <a:r>
              <a:rPr lang="nb-NO" dirty="0"/>
              <a:t>inneholder alltid binære koder som skal tolkes som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«Alle» skjønner formatet</a:t>
            </a:r>
          </a:p>
          <a:p>
            <a:pPr lvl="2"/>
            <a:r>
              <a:rPr lang="nb-NO" dirty="0"/>
              <a:t>«selvforklarende»</a:t>
            </a:r>
          </a:p>
          <a:p>
            <a:pPr lvl="1"/>
            <a:r>
              <a:rPr lang="nb-NO" dirty="0"/>
              <a:t>Enkle å overføre mellom ulike </a:t>
            </a:r>
            <a:r>
              <a:rPr lang="nb-NO" dirty="0" err="1"/>
              <a:t>plattfomer</a:t>
            </a:r>
            <a:endParaRPr lang="nb-NO" dirty="0"/>
          </a:p>
          <a:p>
            <a:pPr lvl="2"/>
            <a:r>
              <a:rPr lang="nb-NO" dirty="0" err="1"/>
              <a:t>interoperabilitet</a:t>
            </a:r>
            <a:endParaRPr lang="nb-NO" dirty="0"/>
          </a:p>
          <a:p>
            <a:pPr lvl="1"/>
            <a:r>
              <a:rPr lang="nb-NO" dirty="0"/>
              <a:t>Kildekode, </a:t>
            </a:r>
            <a:r>
              <a:rPr lang="nb-NO" dirty="0">
                <a:solidFill>
                  <a:srgbClr val="FF0000"/>
                </a:solidFill>
              </a:rPr>
              <a:t>XML</a:t>
            </a:r>
            <a:r>
              <a:rPr lang="nb-NO" dirty="0"/>
              <a:t>, HTML, CSS, SVG,..</a:t>
            </a:r>
          </a:p>
          <a:p>
            <a:pPr lvl="1"/>
            <a:r>
              <a:rPr lang="nb-NO" dirty="0"/>
              <a:t>Kan vanligvis gå ut fra at de består av byte.</a:t>
            </a:r>
          </a:p>
          <a:p>
            <a:r>
              <a:rPr lang="nb-NO" dirty="0">
                <a:solidFill>
                  <a:srgbClr val="FF0000"/>
                </a:solidFill>
              </a:rPr>
              <a:t>Binære filer</a:t>
            </a:r>
            <a:r>
              <a:rPr lang="nb-NO" dirty="0"/>
              <a:t> inneholder binære koder som skal tolkes i henhold til et gitt format</a:t>
            </a:r>
          </a:p>
          <a:p>
            <a:pPr lvl="1"/>
            <a:r>
              <a:rPr lang="nb-NO" dirty="0"/>
              <a:t>Må vite filtype for å kunne tolke den korrekt</a:t>
            </a:r>
          </a:p>
          <a:p>
            <a:pPr lvl="1"/>
            <a:r>
              <a:rPr lang="nb-NO" dirty="0"/>
              <a:t>Kompilerte programmer, .</a:t>
            </a:r>
            <a:r>
              <a:rPr lang="nb-NO" dirty="0" err="1"/>
              <a:t>class</a:t>
            </a:r>
            <a:r>
              <a:rPr lang="nb-NO" dirty="0"/>
              <a:t>, .exe, .</a:t>
            </a:r>
            <a:r>
              <a:rPr lang="nb-NO" dirty="0" err="1"/>
              <a:t>dll</a:t>
            </a:r>
            <a:r>
              <a:rPr lang="nb-NO" dirty="0"/>
              <a:t>, .</a:t>
            </a:r>
            <a:r>
              <a:rPr lang="nb-NO" dirty="0" err="1"/>
              <a:t>bmp</a:t>
            </a:r>
            <a:r>
              <a:rPr lang="nb-NO" dirty="0"/>
              <a:t>, .</a:t>
            </a:r>
            <a:r>
              <a:rPr lang="nb-NO" dirty="0" err="1"/>
              <a:t>pdf</a:t>
            </a:r>
            <a:r>
              <a:rPr lang="nb-NO" dirty="0"/>
              <a:t>, .</a:t>
            </a:r>
            <a:r>
              <a:rPr lang="nb-NO" dirty="0" err="1"/>
              <a:t>doc</a:t>
            </a:r>
            <a:r>
              <a:rPr lang="nb-NO" dirty="0"/>
              <a:t>, …</a:t>
            </a:r>
          </a:p>
          <a:p>
            <a:pPr lvl="1"/>
            <a:r>
              <a:rPr lang="nb-NO" dirty="0"/>
              <a:t>Kan ikke gå ut fra at de respektere noen faste </a:t>
            </a:r>
            <a:r>
              <a:rPr lang="nb-NO" b="1" dirty="0"/>
              <a:t>byte-grenser.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9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Bilder og lyd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pPr/>
              <a:t>32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5498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5523"/>
            <a:ext cx="7315200" cy="914400"/>
          </a:xfrm>
        </p:spPr>
        <p:txBody>
          <a:bodyPr/>
          <a:lstStyle/>
          <a:p>
            <a:r>
              <a:rPr lang="nb-NO" dirty="0"/>
              <a:t>Representasjon av bilder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170" y="980728"/>
            <a:ext cx="8792308" cy="604838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Bildet deles opp i små elementer (</a:t>
            </a:r>
            <a:r>
              <a:rPr lang="nb-NO" dirty="0" err="1">
                <a:solidFill>
                  <a:srgbClr val="FF0000"/>
                </a:solidFill>
              </a:rPr>
              <a:t>pixel</a:t>
            </a:r>
            <a:r>
              <a:rPr lang="nb-NO" dirty="0"/>
              <a:t>) som får en verdi</a:t>
            </a:r>
          </a:p>
        </p:txBody>
      </p:sp>
      <p:graphicFrame>
        <p:nvGraphicFramePr>
          <p:cNvPr id="145413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67939378"/>
              </p:ext>
            </p:extLst>
          </p:nvPr>
        </p:nvGraphicFramePr>
        <p:xfrm>
          <a:off x="5055730" y="1444758"/>
          <a:ext cx="1470025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Document" r:id="rId5" imgW="3108960" imgH="3529584" progId="Word.Document.8">
                  <p:embed/>
                </p:oleObj>
              </mc:Choice>
              <mc:Fallback>
                <p:oleObj name="Document" r:id="rId5" imgW="3108960" imgH="35295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5730" y="1444758"/>
                        <a:ext cx="1470025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5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622193886"/>
              </p:ext>
            </p:extLst>
          </p:nvPr>
        </p:nvGraphicFramePr>
        <p:xfrm>
          <a:off x="5055730" y="3318008"/>
          <a:ext cx="147955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Document" r:id="rId7" imgW="3130296" imgH="3529584" progId="">
                  <p:embed/>
                </p:oleObj>
              </mc:Choice>
              <mc:Fallback>
                <p:oleObj name="Document" r:id="rId7" imgW="3130296" imgH="352958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5730" y="3318008"/>
                        <a:ext cx="147955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994031" y="6248400"/>
            <a:ext cx="920262" cy="457200"/>
          </a:xfrm>
        </p:spPr>
        <p:txBody>
          <a:bodyPr/>
          <a:lstStyle/>
          <a:p>
            <a:fld id="{B356E99C-1070-43BF-9B72-41653CE3F3B0}" type="slidenum">
              <a:rPr lang="en-US"/>
              <a:pPr/>
              <a:t>33</a:t>
            </a:fld>
            <a:endParaRPr lang="en-US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107504" y="1341414"/>
            <a:ext cx="4780200" cy="5039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010101010101010101010110101101001001000111110000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011010101010101010101001011010010110010100000110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100101010101010101010110110001010000101001010100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101101101011011010110101100110010110100010001001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011010010110100101101010001001100100101101010010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100101101100101011010101110110011001010010101100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011010010011010110010010001001100110101010010001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010101101100101100100101110110011001010100100101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010101010101010011011010001001100010100001010100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101010101010101100010010110010001101001110100001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010101010101010001000101000101101000010000001101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110110101010010100110100011010010011100101101000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101001010100100010100101100101101100001010000010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101011010001001001001001011110101011010100101100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101010000100010010010111110101111100101001001001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010100101001000100101010101110101011010010010000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101001000010011001101111101011101010101000100101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010010010100100011011000011110111011010110101000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000100000001001100100111111111110110111000000010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101000101010010011011000010101011101000010101000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000010000100101101010011111111111111011101000101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001000101001101010100100011101111110100010010000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010010010110001001001001111011110101101100100101</a:t>
            </a:r>
          </a:p>
          <a:p>
            <a:pPr marL="342900" indent="-342900" algn="ctr">
              <a:lnSpc>
                <a:spcPct val="150000"/>
              </a:lnSpc>
              <a:buFontTx/>
              <a:buNone/>
            </a:pPr>
            <a:r>
              <a:rPr lang="en-US" altLang="en-US" sz="900" dirty="0">
                <a:latin typeface="Courier New" pitchFamily="49" charset="0"/>
                <a:cs typeface="Courier New" pitchFamily="49" charset="0"/>
              </a:rPr>
              <a:t>100100100000111010010010010111111111011001001000</a:t>
            </a:r>
          </a:p>
        </p:txBody>
      </p:sp>
      <p:graphicFrame>
        <p:nvGraphicFramePr>
          <p:cNvPr id="1454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846287"/>
              </p:ext>
            </p:extLst>
          </p:nvPr>
        </p:nvGraphicFramePr>
        <p:xfrm>
          <a:off x="7050240" y="1374909"/>
          <a:ext cx="1488831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Document" r:id="rId9" imgW="2438740" imgH="2762636" progId="">
                  <p:embed/>
                </p:oleObj>
              </mc:Choice>
              <mc:Fallback>
                <p:oleObj name="Document" r:id="rId9" imgW="2438740" imgH="276263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40" y="1374909"/>
                        <a:ext cx="1488831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72001"/>
              </p:ext>
            </p:extLst>
          </p:nvPr>
        </p:nvGraphicFramePr>
        <p:xfrm>
          <a:off x="7956376" y="0"/>
          <a:ext cx="1031983" cy="908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Document" r:id="rId11" imgW="1829055" imgH="1486107" progId="Word.Document.8">
                  <p:embed/>
                </p:oleObj>
              </mc:Choice>
              <mc:Fallback>
                <p:oleObj name="Document" r:id="rId11" imgW="1829055" imgH="14861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0"/>
                        <a:ext cx="1031983" cy="908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5420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50241" y="3248159"/>
            <a:ext cx="1468315" cy="180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572000" y="5441219"/>
            <a:ext cx="435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>
                <a:solidFill>
                  <a:srgbClr val="FF0000"/>
                </a:solidFill>
              </a:rPr>
              <a:t>MER OM DETTE I DAGENS ØVING</a:t>
            </a:r>
            <a:br>
              <a:rPr lang="nb-NO" sz="2000" b="1" dirty="0">
                <a:solidFill>
                  <a:srgbClr val="FF0000"/>
                </a:solidFill>
              </a:rPr>
            </a:br>
            <a:r>
              <a:rPr lang="nb-NO" sz="2000" b="1" dirty="0">
                <a:solidFill>
                  <a:srgbClr val="FF0000"/>
                </a:solidFill>
              </a:rPr>
              <a:t>T02.02!</a:t>
            </a:r>
          </a:p>
        </p:txBody>
      </p:sp>
    </p:spTree>
    <p:extLst>
      <p:ext uri="{BB962C8B-B14F-4D97-AF65-F5344CB8AC3E}">
        <p14:creationId xmlns:p14="http://schemas.microsoft.com/office/powerpoint/2010/main" val="27954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5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/>
      <p:bldP spid="4" grpId="0"/>
      <p:bldP spid="4" grpId="1"/>
      <p:bldP spid="4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3.bp.blogspot.com/-9KI5aGtljL8/ULH5H_8yjpI/AAAAAAAAB50/ZxPKzFRjhvU/s1600/monitor-c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" y="2564904"/>
            <a:ext cx="1368152" cy="10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Farger: </a:t>
            </a:r>
            <a:r>
              <a:rPr lang="nb-NO" dirty="0" err="1"/>
              <a:t>s</a:t>
            </a:r>
            <a:r>
              <a:rPr lang="nb-NO" dirty="0" err="1">
                <a:solidFill>
                  <a:srgbClr val="FF0000"/>
                </a:solidFill>
              </a:rPr>
              <a:t>R</a:t>
            </a:r>
            <a:r>
              <a:rPr lang="nb-NO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</a:t>
            </a:r>
            <a:r>
              <a:rPr lang="nb-NO" dirty="0" err="1">
                <a:solidFill>
                  <a:srgbClr val="0070C0"/>
                </a:solidFill>
              </a:rPr>
              <a:t>B</a:t>
            </a:r>
            <a:endParaRPr lang="nb-NO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124744"/>
            <a:ext cx="5338936" cy="5256584"/>
          </a:xfrm>
        </p:spPr>
        <p:txBody>
          <a:bodyPr/>
          <a:lstStyle/>
          <a:p>
            <a:r>
              <a:rPr lang="nb-NO" dirty="0" err="1"/>
              <a:t>sRGB</a:t>
            </a:r>
            <a:r>
              <a:rPr lang="nb-NO" dirty="0"/>
              <a:t> er standard farge-rom på Internett</a:t>
            </a:r>
          </a:p>
          <a:p>
            <a:pPr lvl="1"/>
            <a:r>
              <a:rPr lang="nb-NO" dirty="0"/>
              <a:t>Spesialtilpasset egenskapene til en CRT-monitor</a:t>
            </a:r>
          </a:p>
          <a:p>
            <a:pPr lvl="1"/>
            <a:r>
              <a:rPr lang="nb-NO" dirty="0"/>
              <a:t>En del nyanser lar seg ikke representere.</a:t>
            </a:r>
          </a:p>
          <a:p>
            <a:pPr lvl="1"/>
            <a:r>
              <a:rPr lang="nb-NO" dirty="0"/>
              <a:t>Typisk 1 byte hver for </a:t>
            </a:r>
            <a:r>
              <a:rPr lang="nb-NO" dirty="0">
                <a:solidFill>
                  <a:srgbClr val="FF0000"/>
                </a:solidFill>
              </a:rPr>
              <a:t>R</a:t>
            </a:r>
            <a:r>
              <a:rPr lang="nb-NO" dirty="0"/>
              <a:t>, </a:t>
            </a: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</a:t>
            </a:r>
            <a:r>
              <a:rPr lang="nb-NO" dirty="0"/>
              <a:t> og </a:t>
            </a:r>
            <a:r>
              <a:rPr lang="nb-NO" dirty="0">
                <a:solidFill>
                  <a:srgbClr val="0070C0"/>
                </a:solidFill>
              </a:rPr>
              <a:t>B</a:t>
            </a:r>
            <a:r>
              <a:rPr lang="nb-NO" dirty="0"/>
              <a:t>; og gjerne en 1 byte for </a:t>
            </a:r>
            <a:r>
              <a:rPr lang="nb-NO" dirty="0" err="1"/>
              <a:t>gjennomskinnlighet</a:t>
            </a:r>
            <a:r>
              <a:rPr lang="nb-NO" dirty="0"/>
              <a:t> (alfa-kanal)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6136" y="-8690"/>
            <a:ext cx="3480048" cy="3681183"/>
            <a:chOff x="5558980" y="1029072"/>
            <a:chExt cx="3480048" cy="3681183"/>
          </a:xfrm>
        </p:grpSpPr>
        <p:pic>
          <p:nvPicPr>
            <p:cNvPr id="2052" name="Picture 4" descr="https://docs.google.com/viewer?url=http%3A%2F%2Fupload.wikimedia.org%2Fwikipedia%2Fcommons%2F1%2F1e%2FCIE1931xy_gamut_comparison.svg&amp;docid=fcad99ed0189811b43ac9282bd9f118a&amp;a=bi&amp;pagenumber=1&amp;w=8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980" y="1029072"/>
              <a:ext cx="3480048" cy="348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920298" y="4248590"/>
              <a:ext cx="3087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"CIE1931xy gamut comparison" by </a:t>
              </a:r>
              <a:r>
                <a:rPr lang="en-US" sz="800" dirty="0" err="1"/>
                <a:t>BenRG</a:t>
              </a:r>
              <a:r>
                <a:rPr lang="en-US" sz="800" dirty="0"/>
                <a:t> and </a:t>
              </a:r>
              <a:r>
                <a:rPr lang="en-US" sz="800" dirty="0" err="1"/>
                <a:t>cmglee</a:t>
              </a:r>
              <a:r>
                <a:rPr lang="en-US" sz="800" dirty="0"/>
                <a:t> </a:t>
              </a:r>
              <a:br>
                <a:rPr lang="en-US" sz="800" dirty="0"/>
              </a:br>
              <a:r>
                <a:rPr lang="en-US" sz="800" dirty="0"/>
                <a:t>- http://commons.wikimedia.org/wiki/File:CIE1931xy_blank.svg. </a:t>
              </a:r>
              <a:br>
                <a:rPr lang="en-US" sz="800" dirty="0"/>
              </a:br>
              <a:endParaRPr lang="nb-NO" sz="8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33" y="3668688"/>
            <a:ext cx="2910787" cy="3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 vol="83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212976"/>
            <a:ext cx="2057143" cy="20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532859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Utskrift: CMYK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544616"/>
          </a:xfrm>
        </p:spPr>
        <p:txBody>
          <a:bodyPr>
            <a:normAutofit/>
          </a:bodyPr>
          <a:lstStyle/>
          <a:p>
            <a:r>
              <a:rPr lang="nb-NO" dirty="0"/>
              <a:t>Farger fra skjerm er </a:t>
            </a:r>
            <a:r>
              <a:rPr lang="nb-NO" i="1" dirty="0" err="1"/>
              <a:t>additative</a:t>
            </a:r>
            <a:endParaRPr lang="nb-NO" i="1" dirty="0"/>
          </a:p>
          <a:p>
            <a:pPr lvl="1"/>
            <a:r>
              <a:rPr lang="nb-NO" dirty="0"/>
              <a:t>Skjermen stråler ut den fargen vi vil se.</a:t>
            </a:r>
          </a:p>
          <a:p>
            <a:r>
              <a:rPr lang="nb-NO" dirty="0"/>
              <a:t>Farger på utskrifter er </a:t>
            </a:r>
            <a:r>
              <a:rPr lang="nb-NO" i="1" dirty="0" err="1"/>
              <a:t>subtraktive</a:t>
            </a:r>
            <a:endParaRPr lang="nb-NO" i="1" dirty="0"/>
          </a:p>
          <a:p>
            <a:pPr lvl="1"/>
            <a:r>
              <a:rPr lang="nb-NO" dirty="0"/>
              <a:t>«blekket» reflekterer den fargen vi vil se og absorberer de andre.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endParaRPr lang="nb-NO" dirty="0"/>
          </a:p>
          <a:p>
            <a:r>
              <a:rPr lang="nb-NO" dirty="0" err="1"/>
              <a:t>Printerer</a:t>
            </a:r>
            <a:r>
              <a:rPr lang="nb-NO" dirty="0"/>
              <a:t> o.l. benytter derfor ikke RGB, men ofte et </a:t>
            </a:r>
            <a:r>
              <a:rPr lang="nb-NO" u="sng" dirty="0">
                <a:solidFill>
                  <a:srgbClr val="4DE9F1"/>
                </a:solidFill>
              </a:rPr>
              <a:t>C</a:t>
            </a:r>
            <a:r>
              <a:rPr lang="nb-NO" u="sng" dirty="0">
                <a:solidFill>
                  <a:srgbClr val="EF63EF"/>
                </a:solidFill>
              </a:rPr>
              <a:t>M</a:t>
            </a:r>
            <a:r>
              <a:rPr lang="nb-NO" u="sng" dirty="0">
                <a:solidFill>
                  <a:srgbClr val="FFFA00"/>
                </a:solidFill>
              </a:rPr>
              <a:t>Y</a:t>
            </a:r>
            <a:r>
              <a:rPr lang="nb-NO" u="sng" dirty="0"/>
              <a:t>K</a:t>
            </a:r>
            <a:r>
              <a:rPr lang="nb-NO" dirty="0"/>
              <a:t>-fargerom</a:t>
            </a:r>
          </a:p>
          <a:p>
            <a:pPr lvl="1"/>
            <a:r>
              <a:rPr lang="nb-NO" dirty="0"/>
              <a:t>K er sort, da blandingen ikke er intens nok…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pPr/>
              <a:t>35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02407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Bitmap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vektorgrafikk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91200" y="6477004"/>
            <a:ext cx="2133600" cy="365125"/>
          </a:xfrm>
        </p:spPr>
        <p:txBody>
          <a:bodyPr/>
          <a:lstStyle/>
          <a:p>
            <a:pPr>
              <a:defRPr/>
            </a:pPr>
            <a:fld id="{55D44146-6B5B-4E85-9A3B-8C5CE2F62851}" type="slidenum">
              <a:rPr lang="nb-NO" smtClean="0"/>
              <a:pPr>
                <a:defRPr/>
              </a:pPr>
              <a:t>36</a:t>
            </a:fld>
            <a:endParaRPr lang="nb-NO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071546"/>
            <a:ext cx="6450518" cy="264320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5771" y="3645024"/>
            <a:ext cx="4308229" cy="256224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051" y="3789040"/>
            <a:ext cx="41985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u="sng" dirty="0" err="1">
                <a:solidFill>
                  <a:srgbClr val="FF0000"/>
                </a:solidFill>
              </a:rPr>
              <a:t>Bitmap</a:t>
            </a:r>
            <a:r>
              <a:rPr lang="nb-NO" dirty="0"/>
              <a:t>: koder og lagrer enkelt-</a:t>
            </a:r>
            <a:br>
              <a:rPr lang="nb-NO" dirty="0"/>
            </a:br>
            <a:r>
              <a:rPr lang="nb-NO" dirty="0" err="1"/>
              <a:t>pixlene</a:t>
            </a:r>
            <a:r>
              <a:rPr lang="nb-NO" dirty="0"/>
              <a:t> slik de skal vises på skjermen</a:t>
            </a:r>
            <a:br>
              <a:rPr lang="nb-NO" dirty="0"/>
            </a:br>
            <a:endParaRPr lang="nb-NO" dirty="0"/>
          </a:p>
          <a:p>
            <a:r>
              <a:rPr lang="nb-NO" u="sng" dirty="0">
                <a:solidFill>
                  <a:srgbClr val="FF0000"/>
                </a:solidFill>
              </a:rPr>
              <a:t>Vektor</a:t>
            </a:r>
            <a:r>
              <a:rPr lang="nb-NO" dirty="0"/>
              <a:t>: Finner matematisk </a:t>
            </a:r>
            <a:br>
              <a:rPr lang="nb-NO" dirty="0"/>
            </a:br>
            <a:r>
              <a:rPr lang="nb-NO" dirty="0"/>
              <a:t>formel (ofte </a:t>
            </a:r>
            <a:r>
              <a:rPr lang="nb-NO" dirty="0">
                <a:solidFill>
                  <a:srgbClr val="0070C0"/>
                </a:solidFill>
              </a:rPr>
              <a:t>Bézier</a:t>
            </a:r>
            <a:r>
              <a:rPr lang="nb-NO" dirty="0"/>
              <a:t> kurver) </a:t>
            </a:r>
            <a:br>
              <a:rPr lang="nb-NO" dirty="0"/>
            </a:br>
            <a:r>
              <a:rPr lang="nb-NO" dirty="0"/>
              <a:t>for å lage formen på billed-elementene </a:t>
            </a:r>
            <a:br>
              <a:rPr lang="nb-NO" dirty="0"/>
            </a:br>
            <a:r>
              <a:rPr lang="nb-NO" dirty="0"/>
              <a:t>du vil ha og lagrer bare formelen</a:t>
            </a:r>
          </a:p>
        </p:txBody>
      </p:sp>
    </p:spTree>
    <p:extLst>
      <p:ext uri="{BB962C8B-B14F-4D97-AF65-F5344CB8AC3E}">
        <p14:creationId xmlns:p14="http://schemas.microsoft.com/office/powerpoint/2010/main" val="2809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5832648" cy="914400"/>
          </a:xfrm>
        </p:spPr>
        <p:txBody>
          <a:bodyPr/>
          <a:lstStyle/>
          <a:p>
            <a:r>
              <a:rPr lang="nb-NO" dirty="0"/>
              <a:t>Representasjon av lyd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1692" y="1600200"/>
            <a:ext cx="8340969" cy="1397000"/>
          </a:xfrm>
        </p:spPr>
        <p:txBody>
          <a:bodyPr/>
          <a:lstStyle/>
          <a:p>
            <a:r>
              <a:rPr lang="nb-NO" dirty="0"/>
              <a:t>Lyden blir digitalisert (samplet)</a:t>
            </a:r>
          </a:p>
          <a:p>
            <a:pPr lvl="1"/>
            <a:r>
              <a:rPr lang="nb-NO" dirty="0"/>
              <a:t>Hver liten lydbit blir representert av frekvens</a:t>
            </a:r>
          </a:p>
        </p:txBody>
      </p:sp>
      <p:pic>
        <p:nvPicPr>
          <p:cNvPr id="146446" name="Picture 1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15866" y="3284538"/>
            <a:ext cx="1529862" cy="1943100"/>
          </a:xfrm>
          <a:noFill/>
          <a:ln/>
        </p:spPr>
      </p:pic>
      <p:pic>
        <p:nvPicPr>
          <p:cNvPr id="146438" name="Picture 6" descr="STEREO">
            <a:hlinkClick r:id="rId4" action="ppaction://hlinkfile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034454" y="3573463"/>
            <a:ext cx="2294792" cy="1619250"/>
          </a:xfrm>
          <a:ln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994031" y="6248400"/>
            <a:ext cx="920262" cy="457200"/>
          </a:xfrm>
        </p:spPr>
        <p:txBody>
          <a:bodyPr/>
          <a:lstStyle/>
          <a:p>
            <a:fld id="{11F7C8BC-C9FC-48F5-BA3F-75738DA6AD79}" type="slidenum">
              <a:rPr lang="en-US"/>
              <a:pPr/>
              <a:t>37</a:t>
            </a:fld>
            <a:endParaRPr lang="en-US"/>
          </a:p>
        </p:txBody>
      </p:sp>
      <p:pic>
        <p:nvPicPr>
          <p:cNvPr id="146440" name="Picture 8" descr="DARM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3746" y="63501"/>
            <a:ext cx="2872154" cy="1133475"/>
          </a:xfrm>
          <a:prstGeom prst="rect">
            <a:avLst/>
          </a:prstGeom>
          <a:noFill/>
        </p:spPr>
      </p:pic>
      <p:pic>
        <p:nvPicPr>
          <p:cNvPr id="14644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09243" y="3295651"/>
            <a:ext cx="1494692" cy="1933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46449" name="Line 17"/>
          <p:cNvSpPr>
            <a:spLocks noChangeShapeType="1"/>
          </p:cNvSpPr>
          <p:nvPr/>
        </p:nvSpPr>
        <p:spPr bwMode="auto">
          <a:xfrm>
            <a:off x="2577612" y="4508500"/>
            <a:ext cx="73122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62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Lyd</a:t>
            </a: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96752"/>
            <a:ext cx="8487508" cy="2549525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Med lydkort i maskinen kan den lage multimedia presentasjoner</a:t>
            </a:r>
          </a:p>
          <a:p>
            <a:r>
              <a:rPr lang="nb-NO" dirty="0"/>
              <a:t>Lyd kan lagres digitalt (f.eks. MP3)</a:t>
            </a:r>
          </a:p>
          <a:p>
            <a:r>
              <a:rPr lang="nb-NO" dirty="0"/>
              <a:t>Tale kan digitaliseres og avspilles syntetisk</a:t>
            </a:r>
          </a:p>
          <a:p>
            <a:r>
              <a:rPr lang="nb-NO" dirty="0"/>
              <a:t>Musikk kan lages med synthesizer (MIDI)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38</a:t>
            </a:fld>
            <a:endParaRPr lang="nb-NO"/>
          </a:p>
        </p:txBody>
      </p:sp>
      <p:pic>
        <p:nvPicPr>
          <p:cNvPr id="207876" name="Picture 4" descr="Minimoog Voyager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7612" y="4076705"/>
            <a:ext cx="3058257" cy="1920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3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Øret</a:t>
            </a:r>
          </a:p>
        </p:txBody>
      </p:sp>
      <p:pic>
        <p:nvPicPr>
          <p:cNvPr id="334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 rot="5400000">
            <a:off x="4514365" y="1676658"/>
            <a:ext cx="5112568" cy="386472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39</a:t>
            </a:fld>
            <a:endParaRPr lang="nb-NO"/>
          </a:p>
        </p:txBody>
      </p:sp>
      <p:sp>
        <p:nvSpPr>
          <p:cNvPr id="8" name="TextBox 7"/>
          <p:cNvSpPr txBox="1"/>
          <p:nvPr/>
        </p:nvSpPr>
        <p:spPr>
          <a:xfrm>
            <a:off x="285720" y="1428739"/>
            <a:ext cx="47903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b-NO" sz="1800" dirty="0">
                <a:latin typeface="+mn-lt"/>
              </a:rPr>
              <a:t>Lydbølger detekteres av øret, omformes til nerveimpulser, og disse sendes til høresenteret i hjernen.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1800" dirty="0">
                <a:latin typeface="+mn-lt"/>
              </a:rPr>
              <a:t>Det ytre øret øker sensitiviteten med en faktor 2 – 3.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1800" dirty="0">
                <a:latin typeface="+mn-lt"/>
              </a:rPr>
              <a:t>Resonans i øregangen øker følsomheten </a:t>
            </a:r>
            <a:r>
              <a:rPr lang="da-DK" sz="1800" dirty="0">
                <a:latin typeface="+mn-lt"/>
              </a:rPr>
              <a:t>for lyder ved 3 000 – 4 000 Hz. (</a:t>
            </a:r>
            <a:r>
              <a:rPr lang="nb-NO" sz="1800" dirty="0">
                <a:latin typeface="+mn-lt"/>
              </a:rPr>
              <a:t>viktig for oppfattelse av tale)</a:t>
            </a:r>
            <a:endParaRPr lang="nb-NO" dirty="0"/>
          </a:p>
          <a:p>
            <a:pPr marL="342900" indent="-342900">
              <a:buFont typeface="Arial" pitchFamily="34" charset="0"/>
              <a:buChar char="•"/>
            </a:pPr>
            <a:r>
              <a:rPr lang="nb-NO" dirty="0" err="1"/>
              <a:t>T</a:t>
            </a:r>
            <a:r>
              <a:rPr lang="nb-NO" sz="1800" dirty="0" err="1">
                <a:latin typeface="+mn-lt"/>
              </a:rPr>
              <a:t>romhinnen</a:t>
            </a:r>
            <a:r>
              <a:rPr lang="nb-NO" sz="1800" dirty="0">
                <a:latin typeface="+mn-lt"/>
              </a:rPr>
              <a:t> forsterker </a:t>
            </a:r>
            <a:r>
              <a:rPr lang="nb-NO" sz="1800" dirty="0" err="1">
                <a:latin typeface="+mn-lt"/>
              </a:rPr>
              <a:t>ca</a:t>
            </a:r>
            <a:r>
              <a:rPr lang="nb-NO" sz="1800" dirty="0">
                <a:latin typeface="+mn-lt"/>
              </a:rPr>
              <a:t> 15x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1800" dirty="0">
                <a:latin typeface="+mn-lt"/>
              </a:rPr>
              <a:t>I det indre øret sitter 16 000 – 20 000 hårceller som registrerer lyd med forskjellige frekvenser.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sz="1800" dirty="0">
                <a:latin typeface="+mn-lt"/>
              </a:rPr>
              <a:t>Vibrasjonene fra trykkbølger bøyer hårene, </a:t>
            </a:r>
            <a:r>
              <a:rPr lang="nb-NO" sz="1800" dirty="0" err="1">
                <a:latin typeface="+mn-lt"/>
              </a:rPr>
              <a:t>ionekanaler</a:t>
            </a:r>
            <a:r>
              <a:rPr lang="nb-NO" sz="1800" dirty="0">
                <a:latin typeface="+mn-lt"/>
              </a:rPr>
              <a:t> i bunnen av cellene åpnes, og en liten strømpuls sendes langs en nervefiber til </a:t>
            </a:r>
            <a:r>
              <a:rPr lang="nb-NO" sz="1800" dirty="0" err="1">
                <a:latin typeface="+mn-lt"/>
              </a:rPr>
              <a:t>hørselsenteret</a:t>
            </a:r>
            <a:r>
              <a:rPr lang="nb-NO" sz="1800" dirty="0">
                <a:latin typeface="+mn-lt"/>
              </a:rPr>
              <a:t> i hjernen.</a:t>
            </a:r>
          </a:p>
        </p:txBody>
      </p:sp>
    </p:spTree>
    <p:extLst>
      <p:ext uri="{BB962C8B-B14F-4D97-AF65-F5344CB8AC3E}">
        <p14:creationId xmlns:p14="http://schemas.microsoft.com/office/powerpoint/2010/main" val="31179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 DAG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Koding av bokstaver (</a:t>
            </a:r>
            <a:r>
              <a:rPr lang="nb-NO" dirty="0">
                <a:solidFill>
                  <a:srgbClr val="FF0000"/>
                </a:solidFill>
              </a:rPr>
              <a:t>alfanumeriske</a:t>
            </a:r>
            <a:r>
              <a:rPr lang="nb-NO" dirty="0"/>
              <a:t> tegn)</a:t>
            </a:r>
          </a:p>
          <a:p>
            <a:r>
              <a:rPr lang="nb-NO" dirty="0"/>
              <a:t>Kode-tabeller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ASCII</a:t>
            </a:r>
            <a:r>
              <a:rPr lang="nb-NO" dirty="0"/>
              <a:t> (7 bit)</a:t>
            </a:r>
          </a:p>
          <a:p>
            <a:pPr lvl="1"/>
            <a:r>
              <a:rPr lang="nb-NO" dirty="0"/>
              <a:t>Mac Roman, </a:t>
            </a:r>
            <a:r>
              <a:rPr lang="nb-NO" dirty="0">
                <a:solidFill>
                  <a:srgbClr val="FF0000"/>
                </a:solidFill>
              </a:rPr>
              <a:t>ISO 8859-1</a:t>
            </a:r>
            <a:r>
              <a:rPr lang="nb-NO" dirty="0"/>
              <a:t>, Windows 1252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UNICODE</a:t>
            </a:r>
          </a:p>
          <a:p>
            <a:pPr lvl="2"/>
            <a:r>
              <a:rPr lang="nb-NO" dirty="0"/>
              <a:t>UTF-16</a:t>
            </a:r>
          </a:p>
          <a:p>
            <a:pPr lvl="2"/>
            <a:r>
              <a:rPr lang="nb-NO" dirty="0"/>
              <a:t>UTF-8</a:t>
            </a:r>
          </a:p>
          <a:p>
            <a:r>
              <a:rPr lang="nb-NO" dirty="0"/>
              <a:t>Andre media (litt)</a:t>
            </a:r>
          </a:p>
          <a:p>
            <a:pPr lvl="1"/>
            <a:r>
              <a:rPr lang="nb-NO" dirty="0"/>
              <a:t>Filformater</a:t>
            </a:r>
          </a:p>
          <a:p>
            <a:pPr lvl="1"/>
            <a:r>
              <a:rPr lang="nb-NO" dirty="0"/>
              <a:t>Bilde og lyd</a:t>
            </a:r>
          </a:p>
          <a:p>
            <a:r>
              <a:rPr lang="nb-NO" dirty="0"/>
              <a:t>Komprimering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8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9" presetID="3" presetClass="emph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4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3" grpId="1" uiExpand="1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Lyd - digitalisering</a:t>
            </a:r>
          </a:p>
        </p:txBody>
      </p:sp>
      <p:pic>
        <p:nvPicPr>
          <p:cNvPr id="7" name="Picture 4" descr="fig_01_14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>
          <a:xfrm>
            <a:off x="1" y="1500174"/>
            <a:ext cx="6361234" cy="4038600"/>
          </a:xfrm>
          <a:noFill/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40</a:t>
            </a:fld>
            <a:endParaRPr lang="nb-NO"/>
          </a:p>
        </p:txBody>
      </p:sp>
      <p:sp>
        <p:nvSpPr>
          <p:cNvPr id="8" name="TextBox 7"/>
          <p:cNvSpPr txBox="1"/>
          <p:nvPr/>
        </p:nvSpPr>
        <p:spPr>
          <a:xfrm>
            <a:off x="6616226" y="1500179"/>
            <a:ext cx="1736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Digitaliseres til:</a:t>
            </a:r>
            <a:br>
              <a:rPr lang="nb-NO" dirty="0"/>
            </a:br>
            <a:r>
              <a:rPr lang="en-US" dirty="0"/>
              <a:t>0, 1.5, 2.0, </a:t>
            </a:r>
            <a:br>
              <a:rPr lang="en-US" dirty="0"/>
            </a:br>
            <a:r>
              <a:rPr lang="en-US" dirty="0"/>
              <a:t>1.5, 2.0, 3.0, </a:t>
            </a:r>
            <a:br>
              <a:rPr lang="en-US" dirty="0"/>
            </a:br>
            <a:r>
              <a:rPr lang="en-US" dirty="0"/>
              <a:t>4.0, 3.0, 0</a:t>
            </a:r>
            <a:br>
              <a:rPr lang="en-US" dirty="0"/>
            </a:br>
            <a:r>
              <a:rPr lang="en-US" dirty="0"/>
              <a:t>(sampling)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25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Lydbølger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503" y="1124744"/>
            <a:ext cx="8487508" cy="1685924"/>
          </a:xfrm>
        </p:spPr>
        <p:txBody>
          <a:bodyPr>
            <a:normAutofit fontScale="70000" lnSpcReduction="20000"/>
          </a:bodyPr>
          <a:lstStyle/>
          <a:p>
            <a:r>
              <a:rPr lang="nb-NO" b="1" dirty="0">
                <a:solidFill>
                  <a:srgbClr val="0070C0"/>
                </a:solidFill>
              </a:rPr>
              <a:t>Nyquist-teoremet</a:t>
            </a:r>
            <a:endParaRPr lang="nb-NO" dirty="0"/>
          </a:p>
          <a:p>
            <a:r>
              <a:rPr lang="nb-NO" dirty="0"/>
              <a:t>Vi må </a:t>
            </a:r>
            <a:r>
              <a:rPr lang="nb-NO" b="1" dirty="0"/>
              <a:t>sample amplituden </a:t>
            </a:r>
            <a:r>
              <a:rPr lang="nb-NO" dirty="0"/>
              <a:t>med en </a:t>
            </a:r>
            <a:r>
              <a:rPr lang="nb-NO" dirty="0" err="1">
                <a:solidFill>
                  <a:srgbClr val="FF0000"/>
                </a:solidFill>
              </a:rPr>
              <a:t>samplingfrekvens</a:t>
            </a:r>
            <a:r>
              <a:rPr lang="nb-NO" dirty="0"/>
              <a:t>, som for å få (perfekt) gjengivelse må være minst </a:t>
            </a:r>
            <a:r>
              <a:rPr lang="nb-NO" dirty="0">
                <a:solidFill>
                  <a:srgbClr val="FF0000"/>
                </a:solidFill>
              </a:rPr>
              <a:t>dobbel</a:t>
            </a:r>
            <a:r>
              <a:rPr lang="nb-NO" dirty="0"/>
              <a:t> så stor som en </a:t>
            </a:r>
            <a:r>
              <a:rPr lang="nb-NO" dirty="0">
                <a:solidFill>
                  <a:srgbClr val="FF0000"/>
                </a:solidFill>
              </a:rPr>
              <a:t>største frekvenskomponenten </a:t>
            </a:r>
            <a:r>
              <a:rPr lang="nb-NO" dirty="0"/>
              <a:t>i lyden vi skal digitalisere</a:t>
            </a:r>
          </a:p>
        </p:txBody>
      </p:sp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837" y="2420888"/>
            <a:ext cx="5672498" cy="144016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3368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861048"/>
            <a:ext cx="3297138" cy="26122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3" name="lyd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224" y="4708375"/>
            <a:ext cx="609600" cy="609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9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Frekvensspekter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25602" y="3929066"/>
            <a:ext cx="3450973" cy="177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253146" y="564357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Messingblåser</a:t>
            </a:r>
          </a:p>
        </p:txBody>
      </p:sp>
      <p:pic>
        <p:nvPicPr>
          <p:cNvPr id="9" name="mess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4308229" y="4542671"/>
            <a:ext cx="281354" cy="3048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" y="1428737"/>
            <a:ext cx="3623821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" y="2428868"/>
            <a:ext cx="3508131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077035" y="385762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Sinus</a:t>
            </a:r>
          </a:p>
        </p:txBody>
      </p:sp>
      <p:pic>
        <p:nvPicPr>
          <p:cNvPr id="14" name="sinu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1472690" y="1785926"/>
            <a:ext cx="281354" cy="30480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67657" y="214293"/>
            <a:ext cx="3758738" cy="197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67657" y="2214554"/>
            <a:ext cx="3758738" cy="160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6352456" y="38576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Firkantpuls</a:t>
            </a:r>
          </a:p>
        </p:txBody>
      </p:sp>
      <p:pic>
        <p:nvPicPr>
          <p:cNvPr id="19" name="firkan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6879997" y="2071678"/>
            <a:ext cx="281354" cy="304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63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Kvantisering eksempel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5" y="1600200"/>
            <a:ext cx="3691136" cy="4343400"/>
          </a:xfrm>
        </p:spPr>
        <p:txBody>
          <a:bodyPr>
            <a:normAutofit/>
          </a:bodyPr>
          <a:lstStyle/>
          <a:p>
            <a:r>
              <a:rPr lang="nb-NO" dirty="0"/>
              <a:t>Beethovens 5. kvantisert med hhv 16 (CD) og 4 bit (halvparten av telefon), samme </a:t>
            </a:r>
            <a:r>
              <a:rPr lang="nb-NO" dirty="0" err="1"/>
              <a:t>samplingfrekvens</a:t>
            </a:r>
            <a:endParaRPr lang="nb-NO" dirty="0"/>
          </a:p>
          <a:p>
            <a:r>
              <a:rPr lang="nb-NO" dirty="0"/>
              <a:t>16 </a:t>
            </a:r>
            <a:r>
              <a:rPr lang="nb-NO" dirty="0" err="1"/>
              <a:t>bit-</a:t>
            </a:r>
            <a:r>
              <a:rPr lang="nb-NO" dirty="0"/>
              <a:t>&gt;</a:t>
            </a:r>
          </a:p>
          <a:p>
            <a:r>
              <a:rPr lang="nb-NO" dirty="0"/>
              <a:t>4 bit -&gt;</a:t>
            </a:r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1664" y="1516315"/>
            <a:ext cx="4550051" cy="437237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4" name="Beth5-4bi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4288" y="5279086"/>
            <a:ext cx="609600" cy="609600"/>
          </a:xfrm>
          <a:prstGeom prst="rect">
            <a:avLst/>
          </a:prstGeom>
        </p:spPr>
      </p:pic>
      <p:pic>
        <p:nvPicPr>
          <p:cNvPr id="5" name="Beth5-16bi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4288" y="4669486"/>
            <a:ext cx="609600" cy="609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5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592408">
            <a:off x="-611253" y="2037861"/>
            <a:ext cx="9729407" cy="1362075"/>
          </a:xfrm>
        </p:spPr>
        <p:txBody>
          <a:bodyPr>
            <a:noAutofit/>
          </a:bodyPr>
          <a:lstStyle/>
          <a:p>
            <a:r>
              <a:rPr lang="nb-NO" sz="14500" dirty="0">
                <a:latin typeface="Haettenschweiler" panose="020B0706040902060204" pitchFamily="34" charset="0"/>
              </a:rPr>
              <a:t>Komprimering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036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Data-komprimering</a:t>
            </a:r>
            <a:endParaRPr lang="en-US" dirty="0"/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340768"/>
            <a:ext cx="8468780" cy="4343400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Ved hjelp av </a:t>
            </a:r>
            <a:r>
              <a:rPr lang="nb-NO" dirty="0" err="1"/>
              <a:t>mønster-gjenkjenning</a:t>
            </a:r>
            <a:r>
              <a:rPr lang="nb-NO" dirty="0"/>
              <a:t> kan datamengder som skal lagres gjøres mindre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En hest fra vest er best i test for de fleste (45 tegn)</a:t>
            </a:r>
          </a:p>
          <a:p>
            <a:pPr lvl="1"/>
            <a:r>
              <a:rPr lang="nb-NO" dirty="0"/>
              <a:t>En h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 fra v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 er b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 i t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 for de fl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e          </a:t>
            </a:r>
            <a:r>
              <a:rPr lang="nb-NO" dirty="0">
                <a:latin typeface="Wingdings 2" pitchFamily="18" charset="2"/>
              </a:rPr>
              <a:t>u</a:t>
            </a:r>
            <a:r>
              <a:rPr lang="nb-NO" dirty="0"/>
              <a:t> = est (35 tegn)</a:t>
            </a:r>
          </a:p>
          <a:p>
            <a:r>
              <a:rPr lang="nb-NO" dirty="0"/>
              <a:t>Det må benyttes egne programmer både for å komprimere data og pakke disse ut igjen</a:t>
            </a:r>
          </a:p>
          <a:p>
            <a:r>
              <a:rPr lang="nb-NO" dirty="0"/>
              <a:t>Grafikk og multimedia kan ofte bli sterkt komprimert</a:t>
            </a:r>
          </a:p>
          <a:p>
            <a:r>
              <a:rPr lang="nb-NO" dirty="0"/>
              <a:t>Populære formater er </a:t>
            </a:r>
          </a:p>
          <a:p>
            <a:pPr lvl="1"/>
            <a:r>
              <a:rPr lang="nb-NO" dirty="0" err="1"/>
              <a:t>gif</a:t>
            </a:r>
            <a:r>
              <a:rPr lang="nb-NO" dirty="0"/>
              <a:t>, </a:t>
            </a:r>
            <a:r>
              <a:rPr lang="nb-NO" dirty="0" err="1"/>
              <a:t>png</a:t>
            </a:r>
            <a:r>
              <a:rPr lang="nb-NO" dirty="0"/>
              <a:t>, </a:t>
            </a:r>
            <a:r>
              <a:rPr lang="nb-NO" dirty="0" err="1"/>
              <a:t>jpg</a:t>
            </a:r>
            <a:r>
              <a:rPr lang="nb-NO" dirty="0"/>
              <a:t>, </a:t>
            </a:r>
            <a:r>
              <a:rPr lang="nb-NO" dirty="0" err="1"/>
              <a:t>mpg</a:t>
            </a:r>
            <a:r>
              <a:rPr lang="nb-NO" dirty="0"/>
              <a:t>, </a:t>
            </a:r>
          </a:p>
          <a:p>
            <a:pPr lvl="1"/>
            <a:r>
              <a:rPr lang="nb-NO" dirty="0" err="1"/>
              <a:t>zip</a:t>
            </a:r>
            <a:r>
              <a:rPr lang="nb-NO" dirty="0"/>
              <a:t>, </a:t>
            </a:r>
            <a:r>
              <a:rPr lang="nb-NO" dirty="0" err="1"/>
              <a:t>arj</a:t>
            </a:r>
            <a:r>
              <a:rPr lang="nb-NO" dirty="0"/>
              <a:t>, ..................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45</a:t>
            </a:fld>
            <a:endParaRPr lang="nb-NO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793631" y="3429000"/>
            <a:ext cx="4343400" cy="0"/>
            <a:chOff x="1943100" y="3429000"/>
            <a:chExt cx="4705350" cy="0"/>
          </a:xfrm>
        </p:grpSpPr>
        <p:sp>
          <p:nvSpPr>
            <p:cNvPr id="219141" name="Line 5"/>
            <p:cNvSpPr>
              <a:spLocks noChangeShapeType="1"/>
            </p:cNvSpPr>
            <p:nvPr/>
          </p:nvSpPr>
          <p:spPr bwMode="auto">
            <a:xfrm>
              <a:off x="1224" y="2160"/>
              <a:ext cx="18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nb-NO"/>
            </a:p>
          </p:txBody>
        </p:sp>
        <p:sp>
          <p:nvSpPr>
            <p:cNvPr id="219142" name="Line 6"/>
            <p:cNvSpPr>
              <a:spLocks noChangeShapeType="1"/>
            </p:cNvSpPr>
            <p:nvPr/>
          </p:nvSpPr>
          <p:spPr bwMode="auto">
            <a:xfrm>
              <a:off x="1895" y="2160"/>
              <a:ext cx="18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nb-NO"/>
            </a:p>
          </p:txBody>
        </p:sp>
        <p:sp>
          <p:nvSpPr>
            <p:cNvPr id="219143" name="Line 7"/>
            <p:cNvSpPr>
              <a:spLocks noChangeShapeType="1"/>
            </p:cNvSpPr>
            <p:nvPr/>
          </p:nvSpPr>
          <p:spPr bwMode="auto">
            <a:xfrm>
              <a:off x="2530" y="2160"/>
              <a:ext cx="18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nb-NO"/>
            </a:p>
          </p:txBody>
        </p:sp>
        <p:sp>
          <p:nvSpPr>
            <p:cNvPr id="219144" name="Line 8"/>
            <p:cNvSpPr>
              <a:spLocks noChangeShapeType="1"/>
            </p:cNvSpPr>
            <p:nvPr/>
          </p:nvSpPr>
          <p:spPr bwMode="auto">
            <a:xfrm>
              <a:off x="3029" y="2160"/>
              <a:ext cx="18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nb-NO"/>
            </a:p>
          </p:txBody>
        </p:sp>
        <p:sp>
          <p:nvSpPr>
            <p:cNvPr id="219145" name="Line 9"/>
            <p:cNvSpPr>
              <a:spLocks noChangeShapeType="1"/>
            </p:cNvSpPr>
            <p:nvPr/>
          </p:nvSpPr>
          <p:spPr bwMode="auto">
            <a:xfrm>
              <a:off x="4006" y="2160"/>
              <a:ext cx="18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8149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Typer komprimering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/>
              <a:t>Tapsfri</a:t>
            </a:r>
            <a:r>
              <a:rPr lang="en-US" dirty="0"/>
              <a:t> versus med tap</a:t>
            </a:r>
          </a:p>
          <a:p>
            <a:r>
              <a:rPr lang="en-US" b="1" dirty="0"/>
              <a:t>Run-length</a:t>
            </a:r>
            <a:r>
              <a:rPr lang="en-US" dirty="0"/>
              <a:t> encoding</a:t>
            </a:r>
          </a:p>
          <a:p>
            <a:pPr lvl="1"/>
            <a:r>
              <a:rPr lang="en-US" dirty="0"/>
              <a:t>Lange, like </a:t>
            </a:r>
            <a:r>
              <a:rPr lang="en-US" dirty="0" err="1"/>
              <a:t>sekvenser</a:t>
            </a:r>
            <a:r>
              <a:rPr lang="en-US" dirty="0"/>
              <a:t> </a:t>
            </a:r>
            <a:r>
              <a:rPr lang="en-US" dirty="0" err="1"/>
              <a:t>erstattes</a:t>
            </a:r>
            <a:r>
              <a:rPr lang="en-US" dirty="0"/>
              <a:t> med en </a:t>
            </a:r>
            <a:r>
              <a:rPr lang="en-US" dirty="0" err="1"/>
              <a:t>kode</a:t>
            </a:r>
            <a:r>
              <a:rPr lang="en-US" dirty="0"/>
              <a:t> (f.eks. 583 0’er </a:t>
            </a:r>
            <a:r>
              <a:rPr lang="en-US" dirty="0" err="1"/>
              <a:t>erstattes</a:t>
            </a:r>
            <a:r>
              <a:rPr lang="en-US" dirty="0"/>
              <a:t> med 583*0)</a:t>
            </a:r>
          </a:p>
          <a:p>
            <a:r>
              <a:rPr lang="en-US" b="1" dirty="0" err="1"/>
              <a:t>Frekvensavhengig</a:t>
            </a:r>
            <a:r>
              <a:rPr lang="en-US" dirty="0"/>
              <a:t> </a:t>
            </a:r>
            <a:r>
              <a:rPr lang="en-US" dirty="0" err="1"/>
              <a:t>koding</a:t>
            </a:r>
            <a:r>
              <a:rPr lang="en-US" dirty="0"/>
              <a:t> (Huffman codes)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vanligste</a:t>
            </a:r>
            <a:r>
              <a:rPr lang="en-US" dirty="0"/>
              <a:t> </a:t>
            </a:r>
            <a:r>
              <a:rPr lang="en-US" dirty="0" err="1"/>
              <a:t>kodene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</a:t>
            </a:r>
            <a:r>
              <a:rPr lang="en-US" dirty="0" err="1"/>
              <a:t>kortest</a:t>
            </a:r>
            <a:r>
              <a:rPr lang="en-US" dirty="0"/>
              <a:t> </a:t>
            </a:r>
            <a:r>
              <a:rPr lang="en-US" dirty="0" err="1"/>
              <a:t>representasjon</a:t>
            </a:r>
            <a:r>
              <a:rPr lang="en-US" dirty="0"/>
              <a:t> (</a:t>
            </a:r>
            <a:r>
              <a:rPr lang="en-US" dirty="0" err="1"/>
              <a:t>jf</a:t>
            </a:r>
            <a:r>
              <a:rPr lang="en-US" dirty="0"/>
              <a:t> Morse)</a:t>
            </a:r>
          </a:p>
          <a:p>
            <a:r>
              <a:rPr lang="en-US" dirty="0" err="1"/>
              <a:t>Relativ</a:t>
            </a:r>
            <a:r>
              <a:rPr lang="en-US" dirty="0"/>
              <a:t>/</a:t>
            </a:r>
            <a:r>
              <a:rPr lang="en-US" b="1" dirty="0" err="1"/>
              <a:t>diffrensiell</a:t>
            </a:r>
            <a:r>
              <a:rPr lang="en-US" dirty="0"/>
              <a:t> </a:t>
            </a:r>
            <a:r>
              <a:rPr lang="en-US" dirty="0" err="1"/>
              <a:t>koding</a:t>
            </a:r>
            <a:endParaRPr lang="en-US" dirty="0"/>
          </a:p>
          <a:p>
            <a:pPr lvl="1"/>
            <a:r>
              <a:rPr lang="en-US" dirty="0" err="1"/>
              <a:t>Koder</a:t>
            </a:r>
            <a:r>
              <a:rPr lang="en-US" dirty="0"/>
              <a:t> </a:t>
            </a:r>
            <a:r>
              <a:rPr lang="en-US" dirty="0" err="1"/>
              <a:t>forskjell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påfølgende</a:t>
            </a:r>
            <a:r>
              <a:rPr lang="en-US" dirty="0"/>
              <a:t> </a:t>
            </a:r>
            <a:r>
              <a:rPr lang="en-US" dirty="0" err="1"/>
              <a:t>enheter</a:t>
            </a:r>
            <a:r>
              <a:rPr lang="en-US" dirty="0"/>
              <a:t> </a:t>
            </a:r>
            <a:r>
              <a:rPr lang="en-US" dirty="0" err="1"/>
              <a:t>istedetfor</a:t>
            </a:r>
            <a:r>
              <a:rPr lang="en-US" dirty="0"/>
              <a:t>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enhet</a:t>
            </a:r>
            <a:r>
              <a:rPr lang="en-US" dirty="0"/>
              <a:t> (</a:t>
            </a:r>
            <a:r>
              <a:rPr lang="en-US" dirty="0" err="1"/>
              <a:t>eksempel</a:t>
            </a:r>
            <a:r>
              <a:rPr lang="en-US" dirty="0"/>
              <a:t>: </a:t>
            </a:r>
            <a:r>
              <a:rPr lang="en-US" dirty="0" err="1"/>
              <a:t>stemme</a:t>
            </a:r>
            <a:r>
              <a:rPr lang="en-US" dirty="0"/>
              <a:t> over GSM)</a:t>
            </a:r>
          </a:p>
          <a:p>
            <a:r>
              <a:rPr lang="en-US" b="1" dirty="0" err="1"/>
              <a:t>Ordbok</a:t>
            </a:r>
            <a:r>
              <a:rPr lang="en-US" dirty="0" err="1"/>
              <a:t>-koding</a:t>
            </a:r>
            <a:endParaRPr lang="en-US" dirty="0"/>
          </a:p>
          <a:p>
            <a:pPr lvl="1"/>
            <a:r>
              <a:rPr lang="en-US" dirty="0"/>
              <a:t>LZW (</a:t>
            </a:r>
            <a:r>
              <a:rPr lang="en-US" dirty="0" err="1"/>
              <a:t>jf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foil,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adaptiv</a:t>
            </a:r>
            <a:r>
              <a:rPr lang="en-US" dirty="0"/>
              <a:t> </a:t>
            </a:r>
            <a:r>
              <a:rPr lang="en-US" dirty="0" err="1"/>
              <a:t>ordbok-koding</a:t>
            </a:r>
            <a:r>
              <a:rPr lang="en-US" dirty="0"/>
              <a:t>: lager </a:t>
            </a:r>
            <a:r>
              <a:rPr lang="en-US" dirty="0" err="1"/>
              <a:t>ordboken</a:t>
            </a:r>
            <a:r>
              <a:rPr lang="en-US" dirty="0"/>
              <a:t> </a:t>
            </a:r>
            <a:r>
              <a:rPr lang="en-US" dirty="0" err="1"/>
              <a:t>etterhvert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koder</a:t>
            </a:r>
            <a:r>
              <a:rPr lang="en-US" dirty="0"/>
              <a:t> </a:t>
            </a:r>
            <a:r>
              <a:rPr lang="en-US" dirty="0" err="1"/>
              <a:t>meldingen</a:t>
            </a:r>
            <a:r>
              <a:rPr lang="en-US" dirty="0"/>
              <a:t>)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52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Lempel</a:t>
            </a:r>
            <a:r>
              <a:rPr lang="nb-NO" dirty="0"/>
              <a:t>, </a:t>
            </a:r>
            <a:r>
              <a:rPr lang="nb-NO" dirty="0" err="1"/>
              <a:t>Ziv</a:t>
            </a:r>
            <a:r>
              <a:rPr lang="nb-NO" dirty="0"/>
              <a:t>, </a:t>
            </a:r>
            <a:r>
              <a:rPr lang="nb-NO" dirty="0" err="1"/>
              <a:t>Welch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464496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Lager ordboken mens vi koder (og dekoder). </a:t>
            </a:r>
            <a:br>
              <a:rPr lang="nb-NO" dirty="0"/>
            </a:br>
            <a:r>
              <a:rPr lang="nb-NO" dirty="0" err="1"/>
              <a:t>Exempel</a:t>
            </a:r>
            <a:r>
              <a:rPr lang="nb-NO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err="1"/>
              <a:t>xyx</a:t>
            </a:r>
            <a:r>
              <a:rPr lang="nb-NO" dirty="0"/>
              <a:t> </a:t>
            </a:r>
            <a:r>
              <a:rPr lang="nb-NO" dirty="0" err="1"/>
              <a:t>xyx</a:t>
            </a:r>
            <a:r>
              <a:rPr lang="nb-NO" dirty="0"/>
              <a:t> </a:t>
            </a:r>
            <a:r>
              <a:rPr lang="nb-NO" dirty="0" err="1"/>
              <a:t>xyx</a:t>
            </a:r>
            <a:r>
              <a:rPr lang="nb-NO" dirty="0"/>
              <a:t> </a:t>
            </a:r>
            <a:r>
              <a:rPr lang="nb-NO" dirty="0" err="1"/>
              <a:t>xyx</a:t>
            </a:r>
            <a:r>
              <a:rPr lang="nb-NO" dirty="0"/>
              <a:t> -&gt; </a:t>
            </a:r>
            <a:r>
              <a:rPr lang="nb-NO" u="sng" dirty="0"/>
              <a:t>ordbok</a:t>
            </a:r>
            <a:r>
              <a:rPr lang="nb-NO" dirty="0"/>
              <a:t>: x=0, y=1, mellomrom = 2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Koder: 0102, mellomrom viser at </a:t>
            </a:r>
            <a:r>
              <a:rPr lang="nb-NO" dirty="0" err="1"/>
              <a:t>xyx</a:t>
            </a:r>
            <a:r>
              <a:rPr lang="nb-NO" dirty="0"/>
              <a:t> er et </a:t>
            </a:r>
            <a:r>
              <a:rPr lang="nb-NO" u="sng" dirty="0"/>
              <a:t>ord</a:t>
            </a:r>
            <a:r>
              <a:rPr lang="nb-NO" dirty="0"/>
              <a:t> =&gt; ordbok: </a:t>
            </a:r>
            <a:r>
              <a:rPr lang="nb-NO" dirty="0" err="1"/>
              <a:t>xyx</a:t>
            </a:r>
            <a:r>
              <a:rPr lang="nb-NO" dirty="0"/>
              <a:t> = 3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0102333 blir kodingen: komprimering 7/15 = 47%</a:t>
            </a:r>
          </a:p>
          <a:p>
            <a:pPr marL="0" indent="0">
              <a:buNone/>
            </a:pPr>
            <a:br>
              <a:rPr lang="nb-NO" dirty="0"/>
            </a:br>
            <a:r>
              <a:rPr lang="nb-NO" dirty="0"/>
              <a:t>NB! Ordboken </a:t>
            </a:r>
            <a:r>
              <a:rPr lang="nb-NO" i="1" dirty="0"/>
              <a:t>følger av </a:t>
            </a:r>
            <a:r>
              <a:rPr lang="nb-NO" dirty="0"/>
              <a:t>rekkefølgen, og trenger ikke følge med de komprimerte dataene!! Den kan lages på nytt med grunnlag i selve den omkodede meldingen</a:t>
            </a:r>
          </a:p>
          <a:p>
            <a:pPr marL="514350" indent="-514350"/>
            <a:r>
              <a:rPr lang="nb-NO" dirty="0" err="1"/>
              <a:t>Dekomprimering</a:t>
            </a:r>
            <a:r>
              <a:rPr lang="nb-NO" dirty="0"/>
              <a:t>: 0102 -&gt; </a:t>
            </a:r>
            <a:r>
              <a:rPr lang="nb-NO" dirty="0" err="1"/>
              <a:t>xyx</a:t>
            </a:r>
            <a:r>
              <a:rPr lang="nb-NO" dirty="0"/>
              <a:t> mellomrom -&gt; </a:t>
            </a:r>
            <a:r>
              <a:rPr lang="nb-NO" dirty="0" err="1"/>
              <a:t>xyx</a:t>
            </a:r>
            <a:r>
              <a:rPr lang="nb-NO" dirty="0"/>
              <a:t> = 3, osv.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47</a:t>
            </a:fld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2051720" y="5877272"/>
            <a:ext cx="3078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/>
              <a:t>SE D02.00 i ITL</a:t>
            </a:r>
          </a:p>
        </p:txBody>
      </p:sp>
    </p:spTree>
    <p:extLst>
      <p:ext uri="{BB962C8B-B14F-4D97-AF65-F5344CB8AC3E}">
        <p14:creationId xmlns:p14="http://schemas.microsoft.com/office/powerpoint/2010/main" val="137481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3" presetClass="emph" presetSubtype="1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mph" presetSubtype="1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mph" presetSubtype="1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 override="childStyl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Komprimere bilder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dirty="0"/>
              <a:t>GIF</a:t>
            </a:r>
          </a:p>
          <a:p>
            <a:pPr lvl="1"/>
            <a:r>
              <a:rPr lang="nb-NO" dirty="0"/>
              <a:t>Ordbokkoding, 256 farger pr </a:t>
            </a:r>
            <a:r>
              <a:rPr lang="nb-NO" dirty="0" err="1"/>
              <a:t>pixel</a:t>
            </a:r>
            <a:r>
              <a:rPr lang="nb-NO" dirty="0"/>
              <a:t> som lagres i ordbok, tap av fargedybde, en farge er ”gjennomsiktig”, egner seg for enkel animasjoner.</a:t>
            </a:r>
          </a:p>
          <a:p>
            <a:pPr marL="0" indent="0">
              <a:buNone/>
            </a:pPr>
            <a:r>
              <a:rPr lang="nb-NO" dirty="0"/>
              <a:t>JPG</a:t>
            </a:r>
          </a:p>
          <a:p>
            <a:pPr lvl="1"/>
            <a:r>
              <a:rPr lang="nb-NO" dirty="0"/>
              <a:t>Mange forskjellige komprimeringsteknikker, utnytter at øyet er mer følsomt for endring i lysstyrke enn farge, ”baseline standard” komprimerer 10-30 ganger, egner seg for foto.</a:t>
            </a:r>
          </a:p>
          <a:p>
            <a:pPr marL="0" indent="0">
              <a:buNone/>
            </a:pPr>
            <a:r>
              <a:rPr lang="nb-NO" dirty="0"/>
              <a:t>PNG</a:t>
            </a:r>
          </a:p>
          <a:p>
            <a:pPr lvl="1"/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versjon av JPG, bruk = web</a:t>
            </a:r>
          </a:p>
          <a:p>
            <a:pPr marL="0" indent="0">
              <a:buNone/>
            </a:pPr>
            <a:r>
              <a:rPr lang="nb-NO" dirty="0"/>
              <a:t>TIFF</a:t>
            </a:r>
          </a:p>
          <a:p>
            <a:pPr lvl="1"/>
            <a:r>
              <a:rPr lang="nb-NO" dirty="0"/>
              <a:t>Komprimering minner om GIF, men brukes mye pga evne til å legge inn mye </a:t>
            </a:r>
            <a:r>
              <a:rPr lang="nb-NO" dirty="0" err="1"/>
              <a:t>metadata</a:t>
            </a:r>
            <a:r>
              <a:rPr lang="nb-NO" dirty="0"/>
              <a:t>, til arkivering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39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Komprimere lyd og fil: MPEG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Film</a:t>
            </a:r>
          </a:p>
          <a:p>
            <a:pPr lvl="1"/>
            <a:r>
              <a:rPr lang="nb-NO" dirty="0"/>
              <a:t>Benytter </a:t>
            </a:r>
            <a:r>
              <a:rPr lang="nb-NO" dirty="0" err="1"/>
              <a:t>diffrensiell</a:t>
            </a:r>
            <a:r>
              <a:rPr lang="nb-NO" dirty="0"/>
              <a:t> koding, velger noen bilder (</a:t>
            </a:r>
            <a:r>
              <a:rPr lang="nb-NO" dirty="0" err="1"/>
              <a:t>I-frames</a:t>
            </a:r>
            <a:r>
              <a:rPr lang="nb-NO" dirty="0"/>
              <a:t>) som komprimeres i sin helhet (teknikk a la JPG), og </a:t>
            </a:r>
            <a:r>
              <a:rPr lang="nb-NO" i="1" dirty="0"/>
              <a:t>koder bare forskjell </a:t>
            </a:r>
            <a:r>
              <a:rPr lang="nb-NO" dirty="0"/>
              <a:t>for resten.</a:t>
            </a:r>
          </a:p>
          <a:p>
            <a:r>
              <a:rPr lang="nb-NO" dirty="0"/>
              <a:t>Lyd (MP3 – MPEG </a:t>
            </a:r>
            <a:r>
              <a:rPr lang="nb-NO" dirty="0" err="1"/>
              <a:t>Layer</a:t>
            </a:r>
            <a:r>
              <a:rPr lang="nb-NO" dirty="0"/>
              <a:t> 3)</a:t>
            </a:r>
          </a:p>
          <a:p>
            <a:pPr lvl="1"/>
            <a:r>
              <a:rPr lang="nb-NO" dirty="0"/>
              <a:t>Fjerner detaljer som øret ikke hører, f.eks. </a:t>
            </a:r>
          </a:p>
          <a:p>
            <a:pPr lvl="2"/>
            <a:r>
              <a:rPr lang="nb-NO" dirty="0"/>
              <a:t>hører man i en periode </a:t>
            </a:r>
            <a:r>
              <a:rPr lang="nb-NO" i="1" dirty="0"/>
              <a:t>etter</a:t>
            </a:r>
            <a:r>
              <a:rPr lang="nb-NO" dirty="0"/>
              <a:t> en høy (intens) lyd ikke svakere lyder (tidsmaskering).</a:t>
            </a:r>
          </a:p>
          <a:p>
            <a:pPr lvl="2"/>
            <a:r>
              <a:rPr lang="nb-NO" dirty="0"/>
              <a:t>Nærliggende frekvenser med lavere intensitet blir ”overdøvet” av de med høyere intensitet (frekvensmaskering)</a:t>
            </a:r>
          </a:p>
          <a:p>
            <a:pPr lvl="2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78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Tolking</a:t>
            </a:r>
            <a:r>
              <a:rPr lang="nb-NO" dirty="0"/>
              <a:t> av binære koder (noen få)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5</a:t>
            </a:fld>
            <a:endParaRPr lang="nb-NO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70730"/>
              </p:ext>
            </p:extLst>
          </p:nvPr>
        </p:nvGraphicFramePr>
        <p:xfrm>
          <a:off x="323528" y="980728"/>
          <a:ext cx="8662202" cy="460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9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0011 1110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0010 0000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0111 0010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0011 0111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(</a:t>
                      </a:r>
                      <a:r>
                        <a:rPr lang="nb-NO" dirty="0" err="1"/>
                        <a:t>Hexadesimalt</a:t>
                      </a:r>
                      <a:r>
                        <a:rPr lang="nb-NO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0x3E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0x72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0x37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32-bit heltall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dirty="0"/>
                        <a:t>1 042 313 783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16-bit heltall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15 904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29 239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32 bit flyttall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dirty="0"/>
                        <a:t>0.156686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Umulig!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IPv4-adresse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dirty="0"/>
                        <a:t>62.32.114.55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ASCII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mellomrom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 err="1"/>
                        <a:t>Scankode</a:t>
                      </a:r>
                      <a:r>
                        <a:rPr lang="nb-NO" dirty="0"/>
                        <a:t>(USB)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3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F23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:</a:t>
                      </a:r>
                      <a:r>
                        <a:rPr lang="nb-NO" baseline="0" dirty="0"/>
                        <a:t> .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UTF-16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㸠</a:t>
                      </a:r>
                      <a:endParaRPr lang="nb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爷</a:t>
                      </a:r>
                      <a:endParaRPr lang="nb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JVM bytekode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istore_3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lstore_2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frem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lstore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r>
                        <a:rPr lang="nb-NO" dirty="0"/>
                        <a:t>X86 </a:t>
                      </a:r>
                      <a:r>
                        <a:rPr lang="nb-NO" dirty="0" err="1"/>
                        <a:t>opkode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DS: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JNO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AAA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5162"/>
            <a:ext cx="352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84687"/>
            <a:ext cx="3619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28" y="4094211"/>
            <a:ext cx="3238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52859" y="5661248"/>
            <a:ext cx="8112199" cy="88776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solidFill>
                  <a:srgbClr val="FF0000"/>
                </a:solidFill>
              </a:rPr>
              <a:t>Hvordan vet man hvilken </a:t>
            </a:r>
            <a:r>
              <a:rPr lang="nb-NO" dirty="0"/>
              <a:t>tolkning</a:t>
            </a:r>
            <a:r>
              <a:rPr lang="nb-NO" dirty="0">
                <a:solidFill>
                  <a:srgbClr val="FF0000"/>
                </a:solidFill>
              </a:rPr>
              <a:t> som er riktig</a:t>
            </a:r>
            <a:r>
              <a:rPr lang="nb-NO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solidFill>
                  <a:srgbClr val="0070C0"/>
                </a:solidFill>
              </a:rPr>
              <a:t>Det bestemmer (</a:t>
            </a:r>
            <a:r>
              <a:rPr lang="nb-NO" dirty="0"/>
              <a:t>bruken</a:t>
            </a:r>
            <a:r>
              <a:rPr lang="nb-NO" dirty="0">
                <a:solidFill>
                  <a:srgbClr val="0070C0"/>
                </a:solidFill>
              </a:rPr>
              <a:t> i) programmet!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654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Multimedia Container-formater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/>
              <a:t>De fleste </a:t>
            </a:r>
            <a:r>
              <a:rPr lang="nb-NO" dirty="0">
                <a:solidFill>
                  <a:srgbClr val="FF0000"/>
                </a:solidFill>
              </a:rPr>
              <a:t>multimedia</a:t>
            </a:r>
            <a:r>
              <a:rPr lang="nb-NO" dirty="0"/>
              <a:t>-formater er egentlig </a:t>
            </a:r>
            <a:r>
              <a:rPr lang="nb-NO" dirty="0">
                <a:solidFill>
                  <a:srgbClr val="FF0000"/>
                </a:solidFill>
              </a:rPr>
              <a:t>container/</a:t>
            </a:r>
            <a:r>
              <a:rPr lang="nb-NO" dirty="0" err="1">
                <a:solidFill>
                  <a:srgbClr val="FF0000"/>
                </a:solidFill>
              </a:rPr>
              <a:t>wrapper</a:t>
            </a:r>
            <a:r>
              <a:rPr lang="nb-NO" dirty="0">
                <a:solidFill>
                  <a:srgbClr val="FF0000"/>
                </a:solidFill>
              </a:rPr>
              <a:t>-formater</a:t>
            </a:r>
          </a:p>
          <a:p>
            <a:pPr lvl="1"/>
            <a:r>
              <a:rPr lang="nb-NO" dirty="0"/>
              <a:t>De beskriver </a:t>
            </a:r>
            <a:r>
              <a:rPr lang="nb-NO" i="1" dirty="0">
                <a:solidFill>
                  <a:srgbClr val="FF0000"/>
                </a:solidFill>
              </a:rPr>
              <a:t>hvordan</a:t>
            </a:r>
            <a:r>
              <a:rPr lang="nb-NO" dirty="0"/>
              <a:t> bilder og lyd som er pakket inn i formatet er kodet</a:t>
            </a:r>
          </a:p>
          <a:p>
            <a:pPr lvl="1"/>
            <a:r>
              <a:rPr lang="nb-NO" dirty="0"/>
              <a:t>Inneholder flere </a:t>
            </a:r>
            <a:r>
              <a:rPr lang="nb-NO" dirty="0">
                <a:solidFill>
                  <a:srgbClr val="FF0000"/>
                </a:solidFill>
              </a:rPr>
              <a:t>separate data-strømmer</a:t>
            </a:r>
          </a:p>
          <a:p>
            <a:r>
              <a:rPr lang="nb-NO" dirty="0" err="1">
                <a:solidFill>
                  <a:srgbClr val="0070C0"/>
                </a:solidFill>
              </a:rPr>
              <a:t>Codec</a:t>
            </a:r>
            <a:r>
              <a:rPr lang="nb-NO" dirty="0"/>
              <a:t> (</a:t>
            </a:r>
            <a:r>
              <a:rPr lang="nb-NO" b="1" dirty="0" err="1"/>
              <a:t>co</a:t>
            </a:r>
            <a:r>
              <a:rPr lang="nb-NO" dirty="0" err="1"/>
              <a:t>der-</a:t>
            </a:r>
            <a:r>
              <a:rPr lang="nb-NO" b="1" dirty="0" err="1"/>
              <a:t>dec</a:t>
            </a:r>
            <a:r>
              <a:rPr lang="nb-NO" dirty="0" err="1"/>
              <a:t>oder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Programvaren som foretar den faktiske omkodingen til skjerm og høyttaler</a:t>
            </a:r>
          </a:p>
          <a:p>
            <a:r>
              <a:rPr lang="nb-NO" dirty="0" err="1"/>
              <a:t>Exempel</a:t>
            </a:r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MP-4 </a:t>
            </a:r>
            <a:r>
              <a:rPr lang="nb-NO" dirty="0"/>
              <a:t>(MPEG-4 Part 14)</a:t>
            </a:r>
          </a:p>
          <a:p>
            <a:pPr lvl="1"/>
            <a:r>
              <a:rPr lang="nb-NO" dirty="0"/>
              <a:t>Videreutvikling av </a:t>
            </a:r>
            <a:r>
              <a:rPr lang="nb-NO" dirty="0" err="1"/>
              <a:t>Quicktime</a:t>
            </a:r>
            <a:r>
              <a:rPr lang="nb-NO" dirty="0"/>
              <a:t>-formatet</a:t>
            </a:r>
          </a:p>
          <a:p>
            <a:pPr lvl="1"/>
            <a:r>
              <a:rPr lang="nb-NO" dirty="0"/>
              <a:t>Kan </a:t>
            </a:r>
            <a:r>
              <a:rPr lang="nb-NO" dirty="0" err="1"/>
              <a:t>innholde</a:t>
            </a:r>
            <a:r>
              <a:rPr lang="nb-NO" dirty="0"/>
              <a:t> data-strømmer for</a:t>
            </a:r>
          </a:p>
          <a:p>
            <a:pPr lvl="2"/>
            <a:r>
              <a:rPr lang="nb-NO" dirty="0"/>
              <a:t>Metadata i MPX</a:t>
            </a:r>
          </a:p>
          <a:p>
            <a:pPr lvl="2"/>
            <a:r>
              <a:rPr lang="nb-NO" dirty="0"/>
              <a:t>Undertekster: flere formater</a:t>
            </a:r>
          </a:p>
          <a:p>
            <a:pPr lvl="2"/>
            <a:r>
              <a:rPr lang="nb-NO" dirty="0"/>
              <a:t>Film og lyd: Se f.eks. </a:t>
            </a:r>
            <a:r>
              <a:rPr lang="nb-NO" dirty="0">
                <a:hlinkClick r:id="rId2"/>
              </a:rPr>
              <a:t>http://www.mp4ra.org/codecs.html</a:t>
            </a:r>
            <a:endParaRPr lang="nb-NO" dirty="0"/>
          </a:p>
          <a:p>
            <a:r>
              <a:rPr lang="nb-NO" sz="4000" dirty="0"/>
              <a:t>At en fil faktisk lar seg avspille avhenger dermed at du har de korrekte </a:t>
            </a:r>
            <a:r>
              <a:rPr lang="nb-NO" sz="4000" dirty="0" err="1"/>
              <a:t>codec’ene</a:t>
            </a:r>
            <a:r>
              <a:rPr lang="nb-NO" sz="4000" dirty="0"/>
              <a:t>, ikke bare avspiller-programmet</a:t>
            </a:r>
          </a:p>
          <a:p>
            <a:pPr lvl="2"/>
            <a:endParaRPr lang="nb-NO" dirty="0"/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78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640960" cy="1362075"/>
          </a:xfrm>
        </p:spPr>
        <p:txBody>
          <a:bodyPr>
            <a:noAutofit/>
          </a:bodyPr>
          <a:lstStyle/>
          <a:p>
            <a:pPr algn="ctr"/>
            <a:r>
              <a:rPr lang="nb-NO" sz="6600" dirty="0">
                <a:latin typeface="Wide Latin" panose="020A0A07050505020404" pitchFamily="18" charset="0"/>
              </a:rPr>
              <a:t>Dagens </a:t>
            </a:r>
            <a:r>
              <a:rPr lang="nb-NO" sz="6600" dirty="0" err="1">
                <a:latin typeface="Wide Latin" panose="020A0A07050505020404" pitchFamily="18" charset="0"/>
              </a:rPr>
              <a:t>ØvingER</a:t>
            </a:r>
            <a:endParaRPr lang="nb-NO" sz="6600" dirty="0">
              <a:latin typeface="Wide Latin" panose="020A0A070505050204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38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eter_Gun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Hexeditor</a:t>
            </a:r>
            <a:endParaRPr lang="nb-NO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41176" y="1052736"/>
            <a:ext cx="4042792" cy="5256584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I dagens øving skal vi bruke en </a:t>
            </a:r>
            <a:r>
              <a:rPr lang="nb-NO" dirty="0" err="1"/>
              <a:t>HexEditor</a:t>
            </a:r>
            <a:r>
              <a:rPr lang="nb-NO" dirty="0"/>
              <a:t> for å utforske oppbyggingen av f.eks. et BMP-bilde..</a:t>
            </a:r>
          </a:p>
          <a:p>
            <a:pPr lvl="1"/>
            <a:r>
              <a:rPr lang="nb-NO" dirty="0"/>
              <a:t>En </a:t>
            </a:r>
            <a:r>
              <a:rPr lang="nb-NO" dirty="0" err="1">
                <a:solidFill>
                  <a:srgbClr val="FF0000"/>
                </a:solidFill>
              </a:rPr>
              <a:t>Hexeditor</a:t>
            </a:r>
            <a:r>
              <a:rPr lang="nb-NO" dirty="0"/>
              <a:t> er programvare som viser deg og lar deg endre det binære innholdet i en fil</a:t>
            </a:r>
          </a:p>
          <a:p>
            <a:pPr lvl="1"/>
            <a:r>
              <a:rPr lang="nb-NO" dirty="0"/>
              <a:t>For å løse oppgaven </a:t>
            </a:r>
            <a:r>
              <a:rPr lang="nb-NO" dirty="0">
                <a:solidFill>
                  <a:srgbClr val="FF0000"/>
                </a:solidFill>
              </a:rPr>
              <a:t>må</a:t>
            </a:r>
            <a:r>
              <a:rPr lang="nb-NO" dirty="0"/>
              <a:t> man samtidig følge med i et dokument som ligger i samme mappe som oppgaven og som beskriver den binære kodingen av bildet!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52</a:t>
            </a:fld>
            <a:endParaRPr lang="nb-NO"/>
          </a:p>
        </p:txBody>
      </p:sp>
      <p:sp>
        <p:nvSpPr>
          <p:cNvPr id="9" name="Content Placeholder 7"/>
          <p:cNvSpPr txBox="1">
            <a:spLocks/>
          </p:cNvSpPr>
          <p:nvPr/>
        </p:nvSpPr>
        <p:spPr bwMode="auto">
          <a:xfrm>
            <a:off x="4644008" y="1052736"/>
            <a:ext cx="440283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solidFill>
                  <a:srgbClr val="2626FF"/>
                </a:solidFill>
              </a:rPr>
              <a:t>Windows</a:t>
            </a:r>
            <a:r>
              <a:rPr lang="nb-NO" dirty="0"/>
              <a:t> brukere kan </a:t>
            </a:r>
            <a:r>
              <a:rPr lang="nb-NO" dirty="0" err="1"/>
              <a:t>f.ex</a:t>
            </a:r>
            <a:r>
              <a:rPr lang="nb-NO" dirty="0"/>
              <a:t>. laste ned og bruke </a:t>
            </a:r>
            <a:r>
              <a:rPr lang="nb-NO" dirty="0" err="1"/>
              <a:t>TinyHexer</a:t>
            </a:r>
            <a:endParaRPr lang="nb-NO" dirty="0"/>
          </a:p>
          <a:p>
            <a:pPr lvl="1"/>
            <a:r>
              <a:rPr lang="nb-NO" dirty="0"/>
              <a:t>http://texteditors.org/cgi-bin/wiki.pl?Tiny_Hexer</a:t>
            </a:r>
          </a:p>
          <a:p>
            <a:pPr lvl="1"/>
            <a:r>
              <a:rPr lang="nb-NO" dirty="0"/>
              <a:t>Det finnes også en </a:t>
            </a:r>
            <a:r>
              <a:rPr lang="nb-NO" dirty="0" err="1"/>
              <a:t>HexEd-PlugIn</a:t>
            </a:r>
            <a:r>
              <a:rPr lang="nb-NO" dirty="0"/>
              <a:t> til </a:t>
            </a:r>
            <a:r>
              <a:rPr lang="nb-NO" dirty="0" err="1"/>
              <a:t>Notepad</a:t>
            </a:r>
            <a:r>
              <a:rPr lang="nb-NO" dirty="0"/>
              <a:t>++</a:t>
            </a:r>
          </a:p>
          <a:p>
            <a:r>
              <a:rPr lang="nb-NO" dirty="0">
                <a:solidFill>
                  <a:srgbClr val="2626FF"/>
                </a:solidFill>
              </a:rPr>
              <a:t>OSX</a:t>
            </a:r>
            <a:r>
              <a:rPr lang="nb-NO" dirty="0"/>
              <a:t> brukere kan f.eks. bruk 0xED</a:t>
            </a:r>
          </a:p>
          <a:p>
            <a:pPr lvl="1"/>
            <a:endParaRPr lang="nb-NO" dirty="0"/>
          </a:p>
          <a:p>
            <a:r>
              <a:rPr lang="nb-NO" dirty="0">
                <a:solidFill>
                  <a:srgbClr val="2626FF"/>
                </a:solidFill>
              </a:rPr>
              <a:t>Linux</a:t>
            </a:r>
            <a:r>
              <a:rPr lang="nb-NO" dirty="0"/>
              <a:t>-brukere kan </a:t>
            </a:r>
            <a:r>
              <a:rPr lang="nb-NO" dirty="0" err="1"/>
              <a:t>f.ex</a:t>
            </a:r>
            <a:r>
              <a:rPr lang="nb-NO" dirty="0"/>
              <a:t>. bruke DHEX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967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HexEditor</a:t>
            </a:r>
            <a:r>
              <a:rPr lang="nb-NO" dirty="0"/>
              <a:t> (2)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53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27621"/>
            <a:ext cx="59245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27784" y="2772800"/>
            <a:ext cx="29770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</a:rPr>
              <a:t>Binært innhold i filen</a:t>
            </a:r>
            <a:br>
              <a:rPr lang="nb-NO" sz="2400" dirty="0">
                <a:solidFill>
                  <a:srgbClr val="FF0000"/>
                </a:solidFill>
              </a:rPr>
            </a:br>
            <a:r>
              <a:rPr lang="nb-NO" sz="2400" dirty="0">
                <a:solidFill>
                  <a:srgbClr val="FF0000"/>
                </a:solidFill>
              </a:rPr>
              <a:t>Vist </a:t>
            </a:r>
            <a:r>
              <a:rPr lang="nb-NO" sz="2400" dirty="0" err="1">
                <a:solidFill>
                  <a:srgbClr val="FF0000"/>
                </a:solidFill>
              </a:rPr>
              <a:t>hexadesimalt</a:t>
            </a:r>
            <a:endParaRPr lang="nb-NO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5809595" y="2403233"/>
            <a:ext cx="22299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</a:rPr>
              <a:t>Innhold i filen</a:t>
            </a:r>
            <a:br>
              <a:rPr lang="nb-NO" sz="2400" dirty="0">
                <a:solidFill>
                  <a:srgbClr val="FF0000"/>
                </a:solidFill>
              </a:rPr>
            </a:br>
            <a:r>
              <a:rPr lang="nb-NO" sz="2400" dirty="0">
                <a:solidFill>
                  <a:srgbClr val="FF0000"/>
                </a:solidFill>
              </a:rPr>
              <a:t>Vist som ASCII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28110" y="3852920"/>
            <a:ext cx="288032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15616" y="3996936"/>
            <a:ext cx="792088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2126" y="1008604"/>
            <a:ext cx="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9144" y="5221071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På posisjon </a:t>
            </a:r>
            <a:r>
              <a:rPr lang="nb-NO" sz="3200" b="1" dirty="0"/>
              <a:t>0x</a:t>
            </a:r>
            <a:r>
              <a:rPr lang="nb-NO" sz="3200" b="1" dirty="0">
                <a:solidFill>
                  <a:schemeClr val="tx2"/>
                </a:solidFill>
              </a:rPr>
              <a:t>C</a:t>
            </a:r>
            <a:r>
              <a:rPr lang="nb-NO" sz="3200" b="1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0013" y="5221068"/>
            <a:ext cx="5990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8</a:t>
            </a:r>
            <a:r>
              <a:rPr lang="nb-NO" sz="3200" dirty="0"/>
              <a:t> er det en byte med verdi 0x</a:t>
            </a:r>
            <a:r>
              <a:rPr lang="nb-NO" sz="3200" b="1" dirty="0"/>
              <a:t>5B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144" y="5877272"/>
            <a:ext cx="361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= 0101 1011 = 91</a:t>
            </a:r>
            <a:r>
              <a:rPr lang="nb-NO" sz="3200" baseline="-25000" dirty="0"/>
              <a:t>10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3962" y="5897255"/>
            <a:ext cx="4970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, som ASCII er det </a:t>
            </a:r>
            <a:r>
              <a:rPr lang="nb-NO" sz="3200" dirty="0" err="1"/>
              <a:t>glyfen</a:t>
            </a:r>
            <a:r>
              <a:rPr lang="nb-NO" sz="3200" dirty="0"/>
              <a:t> </a:t>
            </a:r>
            <a:r>
              <a:rPr lang="nb-NO" sz="3200" b="1" dirty="0"/>
              <a:t>[</a:t>
            </a:r>
            <a:endParaRPr lang="nb-NO" sz="3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8216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7" grpId="0"/>
      <p:bldP spid="19" grpId="0"/>
      <p:bldP spid="20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1" name="Rectangle 5"/>
          <p:cNvSpPr>
            <a:spLocks noGrp="1" noChangeArrowheads="1"/>
          </p:cNvSpPr>
          <p:nvPr>
            <p:ph type="title"/>
          </p:nvPr>
        </p:nvSpPr>
        <p:spPr>
          <a:xfrm>
            <a:off x="683568" y="10654"/>
            <a:ext cx="7315200" cy="914400"/>
          </a:xfrm>
        </p:spPr>
        <p:txBody>
          <a:bodyPr>
            <a:normAutofit fontScale="90000"/>
          </a:bodyPr>
          <a:lstStyle/>
          <a:p>
            <a:r>
              <a:rPr lang="nb-NO" dirty="0"/>
              <a:t>Instruksjoner til datamaskinen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1124744"/>
            <a:ext cx="8408377" cy="460375"/>
          </a:xfrm>
        </p:spPr>
        <p:txBody>
          <a:bodyPr/>
          <a:lstStyle/>
          <a:p>
            <a:r>
              <a:rPr lang="nb-NO" sz="2400" dirty="0"/>
              <a:t>Instruksjoner til datamaskinen = programmering</a:t>
            </a:r>
          </a:p>
        </p:txBody>
      </p:sp>
      <p:pic>
        <p:nvPicPr>
          <p:cNvPr id="147470" name="Picture 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724128" y="1962370"/>
            <a:ext cx="1944216" cy="4036717"/>
          </a:xfrm>
          <a:noFill/>
          <a:ln/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Bjørn O. Listog -- blistog@westerdals.no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994031" y="6248400"/>
            <a:ext cx="920262" cy="457200"/>
          </a:xfrm>
        </p:spPr>
        <p:txBody>
          <a:bodyPr/>
          <a:lstStyle/>
          <a:p>
            <a:fld id="{2EB59740-3574-40D9-A9BB-DC71A72D97C2}" type="slidenum">
              <a:rPr lang="en-US"/>
              <a:pPr/>
              <a:t>54</a:t>
            </a:fld>
            <a:endParaRPr lang="en-US"/>
          </a:p>
        </p:txBody>
      </p:sp>
      <p:grpSp>
        <p:nvGrpSpPr>
          <p:cNvPr id="147464" name="Group 8"/>
          <p:cNvGrpSpPr>
            <a:grpSpLocks/>
          </p:cNvGrpSpPr>
          <p:nvPr/>
        </p:nvGrpSpPr>
        <p:grpSpPr bwMode="auto">
          <a:xfrm>
            <a:off x="915866" y="1951038"/>
            <a:ext cx="1644162" cy="2233612"/>
            <a:chOff x="4345" y="1207"/>
            <a:chExt cx="1122" cy="1407"/>
          </a:xfrm>
        </p:grpSpPr>
        <p:pic>
          <p:nvPicPr>
            <p:cNvPr id="147465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45" y="1389"/>
              <a:ext cx="1122" cy="1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7466" name="Text Box 10"/>
            <p:cNvSpPr txBox="1">
              <a:spLocks noChangeArrowheads="1"/>
            </p:cNvSpPr>
            <p:nvPr/>
          </p:nvSpPr>
          <p:spPr bwMode="auto">
            <a:xfrm>
              <a:off x="4345" y="1207"/>
              <a:ext cx="104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400" b="1" u="sng">
                  <a:latin typeface="Comic Sans MS" pitchFamily="66" charset="0"/>
                </a:rPr>
                <a:t>HØY-NIVÅ</a:t>
              </a:r>
              <a:endParaRPr lang="en-US" sz="1400" b="1" u="sng">
                <a:latin typeface="Comic Sans MS" pitchFamily="66" charset="0"/>
              </a:endParaRPr>
            </a:p>
          </p:txBody>
        </p:sp>
      </p:grpSp>
      <p:grpSp>
        <p:nvGrpSpPr>
          <p:cNvPr id="147467" name="Group 11"/>
          <p:cNvGrpSpPr>
            <a:grpSpLocks/>
          </p:cNvGrpSpPr>
          <p:nvPr/>
        </p:nvGrpSpPr>
        <p:grpSpPr bwMode="auto">
          <a:xfrm>
            <a:off x="2976197" y="1954214"/>
            <a:ext cx="2327031" cy="3851275"/>
            <a:chOff x="2349" y="1207"/>
            <a:chExt cx="1569" cy="2541"/>
          </a:xfrm>
        </p:grpSpPr>
        <p:pic>
          <p:nvPicPr>
            <p:cNvPr id="147468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49" y="1344"/>
              <a:ext cx="1569" cy="2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7469" name="Text Box 13"/>
            <p:cNvSpPr txBox="1">
              <a:spLocks noChangeArrowheads="1"/>
            </p:cNvSpPr>
            <p:nvPr/>
          </p:nvSpPr>
          <p:spPr bwMode="auto">
            <a:xfrm>
              <a:off x="2576" y="1207"/>
              <a:ext cx="95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400" b="1" u="sng">
                  <a:latin typeface="Comic Sans MS" pitchFamily="66" charset="0"/>
                </a:rPr>
                <a:t>ASSEMBLER</a:t>
              </a:r>
              <a:endParaRPr lang="en-US" sz="1400" b="1" u="sng">
                <a:latin typeface="Comic Sans MS" pitchFamily="66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-198384" y="1447404"/>
            <a:ext cx="867619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800" b="1" cap="all" spc="0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NESTE GANG!!!</a:t>
            </a:r>
          </a:p>
        </p:txBody>
      </p:sp>
    </p:spTree>
    <p:extLst>
      <p:ext uri="{BB962C8B-B14F-4D97-AF65-F5344CB8AC3E}">
        <p14:creationId xmlns:p14="http://schemas.microsoft.com/office/powerpoint/2010/main" val="22598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55576" y="2636912"/>
            <a:ext cx="7772400" cy="1362075"/>
          </a:xfrm>
        </p:spPr>
        <p:txBody>
          <a:bodyPr>
            <a:normAutofit/>
          </a:bodyPr>
          <a:lstStyle/>
          <a:p>
            <a:r>
              <a:rPr lang="nb-NO" dirty="0"/>
              <a:t>Hvorfor skal vi bry oss om tegnsett?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62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858"/>
            <a:ext cx="9144000" cy="353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16752" cy="332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16752" y="477053"/>
            <a:ext cx="3376565" cy="2846805"/>
            <a:chOff x="5767433" y="477053"/>
            <a:chExt cx="3376565" cy="2846805"/>
          </a:xfrm>
        </p:grpSpPr>
        <p:sp>
          <p:nvSpPr>
            <p:cNvPr id="5" name="Bent Arrow 4"/>
            <p:cNvSpPr/>
            <p:nvPr/>
          </p:nvSpPr>
          <p:spPr>
            <a:xfrm rot="5400000">
              <a:off x="6221666" y="1125074"/>
              <a:ext cx="1779584" cy="2617984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67433" y="477053"/>
              <a:ext cx="3376565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Encoding</a:t>
              </a:r>
              <a:r>
                <a:rPr lang="nb-NO" sz="2800" dirty="0"/>
                <a:t>:</a:t>
              </a:r>
            </a:p>
            <a:p>
              <a:r>
                <a:rPr lang="nb-NO" sz="2800" dirty="0"/>
                <a:t>UTF-8 -&gt; UTF-16LE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931" y="2539028"/>
            <a:ext cx="82429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Dette er nøyaktig samme HTML/CSS-kode!</a:t>
            </a:r>
            <a:br>
              <a:rPr lang="nb-NO" sz="3200" dirty="0"/>
            </a:br>
            <a:r>
              <a:rPr lang="nb-NO" sz="3200" dirty="0"/>
              <a:t>Det er bare hvilken </a:t>
            </a:r>
            <a:r>
              <a:rPr lang="nb-NO" sz="3200" b="1" dirty="0">
                <a:solidFill>
                  <a:schemeClr val="accent2"/>
                </a:solidFill>
              </a:rPr>
              <a:t>kodetabell</a:t>
            </a:r>
            <a:r>
              <a:rPr lang="nb-NO" sz="3200" dirty="0"/>
              <a:t> </a:t>
            </a:r>
            <a:r>
              <a:rPr lang="nb-NO" sz="3200" dirty="0" err="1"/>
              <a:t>browseren</a:t>
            </a:r>
            <a:endParaRPr lang="nb-NO" sz="3200" dirty="0"/>
          </a:p>
          <a:p>
            <a:r>
              <a:rPr lang="nb-NO" sz="3200" dirty="0"/>
              <a:t>bruker for å velge </a:t>
            </a:r>
            <a:r>
              <a:rPr lang="nb-NO" sz="3200" b="1" dirty="0" err="1">
                <a:solidFill>
                  <a:schemeClr val="accent2"/>
                </a:solidFill>
              </a:rPr>
              <a:t>glyfer</a:t>
            </a:r>
            <a:r>
              <a:rPr lang="nb-NO" sz="3200" dirty="0"/>
              <a:t> som </a:t>
            </a:r>
            <a:r>
              <a:rPr lang="nb-NO" sz="3200" dirty="0" err="1"/>
              <a:t>som</a:t>
            </a:r>
            <a:r>
              <a:rPr lang="nb-NO" sz="3200" dirty="0"/>
              <a:t> er endret!</a:t>
            </a:r>
          </a:p>
          <a:p>
            <a:endParaRPr lang="nb-NO" sz="3200" dirty="0">
              <a:solidFill>
                <a:srgbClr val="FF0000"/>
              </a:solidFill>
            </a:endParaRPr>
          </a:p>
          <a:p>
            <a:r>
              <a:rPr lang="nb-NO" sz="3200" dirty="0"/>
              <a:t>m.a.o. To </a:t>
            </a:r>
            <a:r>
              <a:rPr lang="nb-NO" sz="3200" b="1" dirty="0">
                <a:solidFill>
                  <a:srgbClr val="FF0000"/>
                </a:solidFill>
              </a:rPr>
              <a:t>representasjoner</a:t>
            </a:r>
            <a:r>
              <a:rPr lang="nb-NO" sz="3200" dirty="0"/>
              <a:t> av samme </a:t>
            </a:r>
            <a:r>
              <a:rPr lang="nb-NO" sz="3200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65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Web og 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124744"/>
            <a:ext cx="5184576" cy="1584176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Selve </a:t>
            </a:r>
            <a:r>
              <a:rPr lang="nb-NO" b="1" dirty="0"/>
              <a:t>HTML-koden</a:t>
            </a:r>
            <a:r>
              <a:rPr lang="nb-NO" dirty="0"/>
              <a:t> er en </a:t>
            </a:r>
            <a:r>
              <a:rPr lang="nb-NO" b="1" dirty="0"/>
              <a:t>ren </a:t>
            </a:r>
            <a:r>
              <a:rPr lang="nb-NO" b="1" dirty="0" err="1"/>
              <a:t>text</a:t>
            </a:r>
            <a:r>
              <a:rPr lang="nb-NO" b="1" dirty="0"/>
              <a:t>-fil</a:t>
            </a:r>
          </a:p>
          <a:p>
            <a:pPr lvl="1"/>
            <a:r>
              <a:rPr lang="nb-NO" dirty="0"/>
              <a:t>Det kan gå (veldig) galt</a:t>
            </a:r>
            <a:br>
              <a:rPr lang="nb-NO" dirty="0"/>
            </a:br>
            <a:endParaRPr lang="nb-NO" dirty="0"/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Browseren</a:t>
            </a:r>
            <a:r>
              <a:rPr lang="nb-NO" dirty="0"/>
              <a:t> bryr seg mest om hva </a:t>
            </a:r>
            <a:r>
              <a:rPr lang="nb-NO" b="1" dirty="0">
                <a:solidFill>
                  <a:srgbClr val="FF0000"/>
                </a:solidFill>
              </a:rPr>
              <a:t>serveren</a:t>
            </a:r>
            <a:r>
              <a:rPr lang="nb-NO" dirty="0"/>
              <a:t> sier</a:t>
            </a:r>
          </a:p>
          <a:p>
            <a:pPr lvl="1"/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8</a:t>
            </a:fld>
            <a:endParaRPr lang="nb-NO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49149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04" y="1412776"/>
            <a:ext cx="3048502" cy="16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033822" y="1196752"/>
            <a:ext cx="4314684" cy="978239"/>
            <a:chOff x="4917333" y="2013790"/>
            <a:chExt cx="4314684" cy="978239"/>
          </a:xfrm>
        </p:grpSpPr>
        <p:sp>
          <p:nvSpPr>
            <p:cNvPr id="8" name="TextBox 7"/>
            <p:cNvSpPr txBox="1"/>
            <p:nvPr/>
          </p:nvSpPr>
          <p:spPr>
            <a:xfrm rot="2019135">
              <a:off x="5097552" y="2013790"/>
              <a:ext cx="41344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>
                  <a:latin typeface="Courier New" pitchFamily="49" charset="0"/>
                  <a:cs typeface="Courier New" pitchFamily="49" charset="0"/>
                </a:rPr>
                <a:t>ÅRSAK: .</a:t>
              </a:r>
              <a:r>
                <a:rPr lang="nb-NO" sz="3200" b="1" dirty="0" err="1">
                  <a:latin typeface="Courier New" pitchFamily="49" charset="0"/>
                  <a:cs typeface="Courier New" pitchFamily="49" charset="0"/>
                </a:rPr>
                <a:t>htaccess</a:t>
              </a:r>
              <a:endParaRPr lang="nb-NO" sz="3200" b="1" dirty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7124">
              <a:off x="4917333" y="2342781"/>
              <a:ext cx="3968528" cy="649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37" y="2984522"/>
            <a:ext cx="3048502" cy="127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53" y="4005064"/>
            <a:ext cx="2976870" cy="144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54" y="5296711"/>
            <a:ext cx="3012686" cy="148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3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Moral (så langt)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/>
              <a:t>Text</a:t>
            </a:r>
            <a:r>
              <a:rPr lang="nb-NO" dirty="0"/>
              <a:t> brukes til mye mer enn å bare lage/lagre bokstaver og utforme lesbare setninger</a:t>
            </a:r>
          </a:p>
          <a:p>
            <a:r>
              <a:rPr lang="nb-NO" dirty="0"/>
              <a:t>Vi bruker det også til å kode andre former for adferd(program), data, struktur, utseende, m.m.</a:t>
            </a:r>
          </a:p>
          <a:p>
            <a:endParaRPr lang="nb-NO" dirty="0"/>
          </a:p>
          <a:p>
            <a:r>
              <a:rPr lang="nb-NO" dirty="0"/>
              <a:t>Dersom man ikke passer på går det lett galt</a:t>
            </a:r>
          </a:p>
          <a:p>
            <a:pPr lvl="1"/>
            <a:r>
              <a:rPr lang="nb-NO" dirty="0"/>
              <a:t>Ulike systemer har ulike karakter-tabeller som </a:t>
            </a:r>
            <a:r>
              <a:rPr lang="nb-NO" dirty="0" err="1"/>
              <a:t>default</a:t>
            </a:r>
            <a:r>
              <a:rPr lang="nb-NO" dirty="0"/>
              <a:t> (standard)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85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 bldLvl="2"/>
    </p:bldLst>
  </p:timing>
</p:sld>
</file>

<file path=ppt/theme/theme1.xml><?xml version="1.0" encoding="utf-8"?>
<a:theme xmlns:a="http://schemas.openxmlformats.org/drawingml/2006/main" name="NITH2010">
  <a:themeElements>
    <a:clrScheme name="Custom 17">
      <a:dk1>
        <a:srgbClr val="262827"/>
      </a:dk1>
      <a:lt1>
        <a:sysClr val="window" lastClr="FFFFFF"/>
      </a:lt1>
      <a:dk2>
        <a:srgbClr val="0093D3"/>
      </a:dk2>
      <a:lt2>
        <a:srgbClr val="EEECE1"/>
      </a:lt2>
      <a:accent1>
        <a:srgbClr val="0092D1"/>
      </a:accent1>
      <a:accent2>
        <a:srgbClr val="CC006B"/>
      </a:accent2>
      <a:accent3>
        <a:srgbClr val="008839"/>
      </a:accent3>
      <a:accent4>
        <a:srgbClr val="3A3C3C"/>
      </a:accent4>
      <a:accent5>
        <a:srgbClr val="4F5151"/>
      </a:accent5>
      <a:accent6>
        <a:srgbClr val="626464"/>
      </a:accent6>
      <a:hlink>
        <a:srgbClr val="00B0F0"/>
      </a:hlink>
      <a:folHlink>
        <a:srgbClr val="0049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NITH2010</Template>
  <TotalTime>18958</TotalTime>
  <Words>2619</Words>
  <Application>Microsoft Office PowerPoint</Application>
  <PresentationFormat>On-screen Show (4:3)</PresentationFormat>
  <Paragraphs>510</Paragraphs>
  <Slides>54</Slides>
  <Notes>8</Notes>
  <HiddenSlides>0</HiddenSlides>
  <MMClips>6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ＭＳ Ｐゴシック</vt:lpstr>
      <vt:lpstr>Arial</vt:lpstr>
      <vt:lpstr>Bernard MT Condensed</vt:lpstr>
      <vt:lpstr>Calibri</vt:lpstr>
      <vt:lpstr>Comic Sans MS</vt:lpstr>
      <vt:lpstr>Courier New</vt:lpstr>
      <vt:lpstr>Freestyle Script</vt:lpstr>
      <vt:lpstr>Georgia</vt:lpstr>
      <vt:lpstr>Haettenschweiler</vt:lpstr>
      <vt:lpstr>Wide Latin</vt:lpstr>
      <vt:lpstr>Wingdings</vt:lpstr>
      <vt:lpstr>Wingdings 2</vt:lpstr>
      <vt:lpstr>NITH2010</vt:lpstr>
      <vt:lpstr>Document</vt:lpstr>
      <vt:lpstr>TK1100</vt:lpstr>
      <vt:lpstr>PowerPoint Presentation</vt:lpstr>
      <vt:lpstr>SIST</vt:lpstr>
      <vt:lpstr>I DAG</vt:lpstr>
      <vt:lpstr>Tolking av binære koder (noen få)</vt:lpstr>
      <vt:lpstr>Hvorfor skal vi bry oss om tegnsett?</vt:lpstr>
      <vt:lpstr>PowerPoint Presentation</vt:lpstr>
      <vt:lpstr>Web og HTML</vt:lpstr>
      <vt:lpstr>Moral (så langt)</vt:lpstr>
      <vt:lpstr>ASCII</vt:lpstr>
      <vt:lpstr>Binær Kode -&gt; Kodetabell -&gt; Glyf</vt:lpstr>
      <vt:lpstr>ASCII (7 bit)</vt:lpstr>
      <vt:lpstr>ASCII – struktur</vt:lpstr>
      <vt:lpstr>ANSI ESC-sekvenser og konsoll</vt:lpstr>
      <vt:lpstr>ASCII: Styrker og svakheter</vt:lpstr>
      <vt:lpstr>Windows 1252 ISO 8859-1</vt:lpstr>
      <vt:lpstr>ISO 8859-1</vt:lpstr>
      <vt:lpstr>Windows 1252</vt:lpstr>
      <vt:lpstr>UNICODE</vt:lpstr>
      <vt:lpstr>Unicode STANDARDEN</vt:lpstr>
      <vt:lpstr>UNICODE Struktur</vt:lpstr>
      <vt:lpstr>Kodepunkter og transformasjoner</vt:lpstr>
      <vt:lpstr>UTF-8</vt:lpstr>
      <vt:lpstr>Exempel «Å» i UTF-8</vt:lpstr>
      <vt:lpstr>Byte Order Marker</vt:lpstr>
      <vt:lpstr>Experiment i Word (Windows)</vt:lpstr>
      <vt:lpstr>Windows programmering</vt:lpstr>
      <vt:lpstr>Bilder og lyd</vt:lpstr>
      <vt:lpstr>FILFORMATER</vt:lpstr>
      <vt:lpstr>«Magic Number»</vt:lpstr>
      <vt:lpstr>Binære vs text-filer</vt:lpstr>
      <vt:lpstr>Bilder og lyd</vt:lpstr>
      <vt:lpstr>Representasjon av bilder</vt:lpstr>
      <vt:lpstr>Farger: sRGB</vt:lpstr>
      <vt:lpstr>Utskrift: CMYK</vt:lpstr>
      <vt:lpstr>Bitmap vs vektorgrafikk</vt:lpstr>
      <vt:lpstr>Representasjon av lyd</vt:lpstr>
      <vt:lpstr>Lyd</vt:lpstr>
      <vt:lpstr>Øret</vt:lpstr>
      <vt:lpstr>Lyd - digitalisering</vt:lpstr>
      <vt:lpstr>Lydbølger</vt:lpstr>
      <vt:lpstr>Frekvensspekter</vt:lpstr>
      <vt:lpstr>Kvantisering eksempel</vt:lpstr>
      <vt:lpstr>Komprimering</vt:lpstr>
      <vt:lpstr>Data-komprimering</vt:lpstr>
      <vt:lpstr>Typer komprimering</vt:lpstr>
      <vt:lpstr>Lempel, Ziv, Welch</vt:lpstr>
      <vt:lpstr>Komprimere bilder</vt:lpstr>
      <vt:lpstr>Komprimere lyd og fil: MPEG</vt:lpstr>
      <vt:lpstr>Multimedia Container-formater</vt:lpstr>
      <vt:lpstr>Dagens ØvingER</vt:lpstr>
      <vt:lpstr>Hexeditor</vt:lpstr>
      <vt:lpstr>HexEditor (2)</vt:lpstr>
      <vt:lpstr>Instruksjoner til datamaskinen</vt:lpstr>
    </vt:vector>
  </TitlesOfParts>
  <Company>NITH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TK1100 -- 2014 -- Tredje Forelesning: Tekst og litt media</dc:title>
  <dc:creator>Bjørn Olav Listog</dc:creator>
  <cp:keywords>TK1100</cp:keywords>
  <cp:lastModifiedBy>Ostby, Bengt</cp:lastModifiedBy>
  <cp:revision>130</cp:revision>
  <dcterms:created xsi:type="dcterms:W3CDTF">2011-09-07T16:47:14Z</dcterms:created>
  <dcterms:modified xsi:type="dcterms:W3CDTF">2018-09-10T21:13:44Z</dcterms:modified>
</cp:coreProperties>
</file>